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90" r:id="rId22"/>
    <p:sldId id="291" r:id="rId23"/>
    <p:sldId id="292" r:id="rId24"/>
    <p:sldId id="293" r:id="rId25"/>
    <p:sldId id="294" r:id="rId26"/>
    <p:sldId id="300" r:id="rId27"/>
    <p:sldId id="301" r:id="rId28"/>
    <p:sldId id="302" r:id="rId29"/>
    <p:sldId id="303" r:id="rId30"/>
    <p:sldId id="276" r:id="rId31"/>
    <p:sldId id="277" r:id="rId32"/>
    <p:sldId id="287" r:id="rId33"/>
    <p:sldId id="286" r:id="rId34"/>
    <p:sldId id="288" r:id="rId35"/>
    <p:sldId id="306" r:id="rId36"/>
    <p:sldId id="299" r:id="rId37"/>
    <p:sldId id="295" r:id="rId38"/>
    <p:sldId id="298" r:id="rId39"/>
    <p:sldId id="296" r:id="rId40"/>
    <p:sldId id="297" r:id="rId41"/>
    <p:sldId id="305" r:id="rId42"/>
    <p:sldId id="304" r:id="rId43"/>
    <p:sldId id="278" r:id="rId44"/>
    <p:sldId id="285" r:id="rId45"/>
    <p:sldId id="281" r:id="rId46"/>
    <p:sldId id="280" r:id="rId47"/>
    <p:sldId id="279" r:id="rId48"/>
    <p:sldId id="282" r:id="rId49"/>
    <p:sldId id="284" r:id="rId50"/>
    <p:sldId id="283" r:id="rId51"/>
    <p:sldId id="289" r:id="rId5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6" d="100"/>
          <a:sy n="106" d="100"/>
        </p:scale>
        <p:origin x="1128"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D42D2FAC-4474-4F66-BCD3-FDCA82A77896}" type="datetimeFigureOut">
              <a:rPr lang="en-US" smtClean="0"/>
              <a:t>2/20/2015</a:t>
            </a:fld>
            <a:endParaRPr lang="en-US"/>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0B9ACAE6-98F7-4B9C-8A75-BF2F57EFA881}" type="slidenum">
              <a:rPr lang="en-US" smtClean="0"/>
              <a:t>‹#›</a:t>
            </a:fld>
            <a:endParaRPr lang="en-US"/>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en-US"/>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2D2FAC-4474-4F66-BCD3-FDCA82A77896}" type="datetimeFigureOut">
              <a:rPr lang="en-US" smtClean="0"/>
              <a:t>2/20/2015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9ACAE6-98F7-4B9C-8A75-BF2F57EFA88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162800" y="274638"/>
            <a:ext cx="1676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42D2FAC-4474-4F66-BCD3-FDCA82A77896}" type="datetimeFigureOut">
              <a:rPr lang="en-US" smtClean="0"/>
              <a:t>2/20/2015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0B9ACAE6-98F7-4B9C-8A75-BF2F57EFA881}"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42D2FAC-4474-4F66-BCD3-FDCA82A77896}" type="datetimeFigureOut">
              <a:rPr lang="en-US" smtClean="0"/>
              <a:t>2/20/2015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9ACAE6-98F7-4B9C-8A75-BF2F57EFA881}" type="slidenum">
              <a:rPr lang="en-US" smtClean="0"/>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8"/>
          <p:cNvSpPr>
            <a:spLocks noGrp="1"/>
          </p:cNvSpPr>
          <p:nvPr>
            <p:ph type="dt" sz="half" idx="10"/>
          </p:nvPr>
        </p:nvSpPr>
        <p:spPr/>
        <p:txBody>
          <a:bodyPr/>
          <a:lstStyle>
            <a:lvl1pPr>
              <a:defRPr>
                <a:solidFill>
                  <a:srgbClr val="FFFFFF"/>
                </a:solidFill>
              </a:defRPr>
            </a:lvl1pPr>
          </a:lstStyle>
          <a:p>
            <a:fld id="{D42D2FAC-4474-4F66-BCD3-FDCA82A77896}" type="datetimeFigureOut">
              <a:rPr lang="en-US" smtClean="0"/>
              <a:t>2/20/2015</a:t>
            </a:fld>
            <a:endParaRPr lang="en-US"/>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0B9ACAE6-98F7-4B9C-8A75-BF2F57EFA881}" type="slidenum">
              <a:rPr lang="en-US" smtClean="0"/>
              <a:t>‹#›</a:t>
            </a:fld>
            <a:endParaRPr lang="en-US"/>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en-US"/>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42D2FAC-4474-4F66-BCD3-FDCA82A77896}" type="datetimeFigureOut">
              <a:rPr lang="en-US" smtClean="0"/>
              <a:t>2/20/2015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9ACAE6-98F7-4B9C-8A75-BF2F57EFA881}"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42D2FAC-4474-4F66-BCD3-FDCA82A77896}" type="datetimeFigureOut">
              <a:rPr lang="en-US" smtClean="0"/>
              <a:t>2/20/2015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B9ACAE6-98F7-4B9C-8A75-BF2F57EFA881}" type="slidenum">
              <a:rPr lang="en-US" smtClean="0"/>
              <a:t>‹#›</a:t>
            </a:fld>
            <a:endParaRPr lang="en-US"/>
          </a:p>
        </p:txBody>
      </p:sp>
      <p:sp>
        <p:nvSpPr>
          <p:cNvPr id="10" name="Title 9"/>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42D2FAC-4474-4F66-BCD3-FDCA82A77896}" type="datetimeFigureOut">
              <a:rPr lang="en-US" smtClean="0"/>
              <a:t>2/20/2015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B9ACAE6-98F7-4B9C-8A75-BF2F57EFA881}" type="slidenum">
              <a:rPr lang="en-US" smtClean="0"/>
              <a:t>‹#›</a:t>
            </a:fld>
            <a:endParaRPr lang="en-US"/>
          </a:p>
        </p:txBody>
      </p:sp>
      <p:sp>
        <p:nvSpPr>
          <p:cNvPr id="6" name="Title 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D42D2FAC-4474-4F66-BCD3-FDCA82A77896}" type="datetimeFigureOut">
              <a:rPr lang="en-US" smtClean="0"/>
              <a:t>2/20/2015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B9ACAE6-98F7-4B9C-8A75-BF2F57EFA88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2D2FAC-4474-4F66-BCD3-FDCA82A77896}" type="datetimeFigureOut">
              <a:rPr lang="en-US" smtClean="0"/>
              <a:t>2/20/2015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0B9ACAE6-98F7-4B9C-8A75-BF2F57EFA881}" type="slidenum">
              <a:rPr lang="en-US" smtClean="0"/>
              <a:t>‹#›</a:t>
            </a:fld>
            <a:endParaRPr lang="en-US"/>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smtClean="0"/>
              <a:t>Click to edit Master title style</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2D2FAC-4474-4F66-BCD3-FDCA82A77896}" type="datetimeFigureOut">
              <a:rPr lang="en-US" smtClean="0"/>
              <a:t>2/20/2015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9ACAE6-98F7-4B9C-8A75-BF2F57EFA881}" type="slidenum">
              <a:rPr lang="en-US" smtClean="0"/>
              <a:t>‹#›</a:t>
            </a:fld>
            <a:endParaRPr lang="en-US"/>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US" smtClean="0"/>
              <a:t>Click to edit Master 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fld id="{D42D2FAC-4474-4F66-BCD3-FDCA82A77896}" type="datetimeFigureOut">
              <a:rPr lang="en-US" smtClean="0"/>
              <a:t>2/20/2015</a:t>
            </a:fld>
            <a:endParaRPr lang="en-US"/>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endParaRPr lang="en-US"/>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0B9ACAE6-98F7-4B9C-8A75-BF2F57EFA88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MRS. BURHENN</a:t>
            </a:r>
            <a:endParaRPr lang="en-US" dirty="0"/>
          </a:p>
        </p:txBody>
      </p:sp>
      <p:sp>
        <p:nvSpPr>
          <p:cNvPr id="2" name="Title 1"/>
          <p:cNvSpPr>
            <a:spLocks noGrp="1"/>
          </p:cNvSpPr>
          <p:nvPr>
            <p:ph type="title"/>
          </p:nvPr>
        </p:nvSpPr>
        <p:spPr/>
        <p:txBody>
          <a:bodyPr/>
          <a:lstStyle/>
          <a:p>
            <a:r>
              <a:rPr lang="en-US" dirty="0" smtClean="0"/>
              <a:t>ARCHETYPES</a:t>
            </a:r>
            <a:endParaRPr lang="en-US" dirty="0"/>
          </a:p>
        </p:txBody>
      </p:sp>
    </p:spTree>
    <p:extLst>
      <p:ext uri="{BB962C8B-B14F-4D97-AF65-F5344CB8AC3E}">
        <p14:creationId xmlns:p14="http://schemas.microsoft.com/office/powerpoint/2010/main" val="8018431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4426" r="4426"/>
          <a:stretch>
            <a:fillRect/>
          </a:stretch>
        </p:blipFill>
        <p:spPr>
          <a:xfrm>
            <a:off x="609600" y="533400"/>
            <a:ext cx="5769935" cy="5638800"/>
          </a:xfrm>
        </p:spPr>
      </p:pic>
      <p:sp>
        <p:nvSpPr>
          <p:cNvPr id="3" name="Text Placeholder 2"/>
          <p:cNvSpPr>
            <a:spLocks noGrp="1"/>
          </p:cNvSpPr>
          <p:nvPr>
            <p:ph type="body" sz="half" idx="2"/>
          </p:nvPr>
        </p:nvSpPr>
        <p:spPr>
          <a:xfrm>
            <a:off x="7162800" y="2133600"/>
            <a:ext cx="1676400" cy="4267200"/>
          </a:xfrm>
        </p:spPr>
        <p:txBody>
          <a:bodyPr>
            <a:normAutofit/>
          </a:bodyPr>
          <a:lstStyle/>
          <a:p>
            <a:r>
              <a:rPr lang="en-US" sz="2400" dirty="0" smtClean="0"/>
              <a:t>Tragic Anti-Hero</a:t>
            </a:r>
          </a:p>
          <a:p>
            <a:r>
              <a:rPr lang="en-US" sz="1200" dirty="0" smtClean="0"/>
              <a:t>This anti-hero will meet a tragic end. For example, they may decide to change their ways a moment too late.</a:t>
            </a:r>
          </a:p>
          <a:p>
            <a:endParaRPr lang="en-US" sz="1200" dirty="0"/>
          </a:p>
          <a:p>
            <a:endParaRPr lang="en-US" sz="1200" dirty="0" smtClean="0"/>
          </a:p>
          <a:p>
            <a:endParaRPr lang="en-US" sz="1200" dirty="0"/>
          </a:p>
          <a:p>
            <a:endParaRPr lang="en-US" sz="1200" dirty="0" smtClean="0"/>
          </a:p>
          <a:p>
            <a:r>
              <a:rPr lang="en-US" sz="2800" dirty="0" smtClean="0"/>
              <a:t>Darth Vader</a:t>
            </a:r>
            <a:endParaRPr lang="en-US" sz="2800" dirty="0"/>
          </a:p>
        </p:txBody>
      </p:sp>
      <p:sp>
        <p:nvSpPr>
          <p:cNvPr id="4" name="Title 3"/>
          <p:cNvSpPr>
            <a:spLocks noGrp="1"/>
          </p:cNvSpPr>
          <p:nvPr>
            <p:ph type="title"/>
          </p:nvPr>
        </p:nvSpPr>
        <p:spPr/>
        <p:txBody>
          <a:bodyPr/>
          <a:lstStyle/>
          <a:p>
            <a:r>
              <a:rPr lang="en-US" dirty="0" smtClean="0"/>
              <a:t>Hero sub-</a:t>
            </a:r>
            <a:r>
              <a:rPr lang="en-US" sz="1800" dirty="0" smtClean="0"/>
              <a:t>categories</a:t>
            </a:r>
            <a:endParaRPr lang="en-US" sz="1800" dirty="0"/>
          </a:p>
        </p:txBody>
      </p:sp>
    </p:spTree>
    <p:extLst>
      <p:ext uri="{BB962C8B-B14F-4D97-AF65-F5344CB8AC3E}">
        <p14:creationId xmlns:p14="http://schemas.microsoft.com/office/powerpoint/2010/main" val="7615236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13317" r="13317"/>
          <a:stretch>
            <a:fillRect/>
          </a:stretch>
        </p:blipFill>
        <p:spPr>
          <a:xfrm>
            <a:off x="457200" y="457200"/>
            <a:ext cx="5943600" cy="5808518"/>
          </a:xfrm>
        </p:spPr>
      </p:pic>
      <p:sp>
        <p:nvSpPr>
          <p:cNvPr id="3" name="Text Placeholder 2"/>
          <p:cNvSpPr>
            <a:spLocks noGrp="1"/>
          </p:cNvSpPr>
          <p:nvPr>
            <p:ph type="body" sz="half" idx="2"/>
          </p:nvPr>
        </p:nvSpPr>
        <p:spPr>
          <a:xfrm>
            <a:off x="7162800" y="2133600"/>
            <a:ext cx="1676400" cy="4343400"/>
          </a:xfrm>
        </p:spPr>
        <p:txBody>
          <a:bodyPr>
            <a:normAutofit/>
          </a:bodyPr>
          <a:lstStyle/>
          <a:p>
            <a:r>
              <a:rPr lang="en-US" sz="2400" dirty="0" smtClean="0"/>
              <a:t>Loner</a:t>
            </a:r>
          </a:p>
          <a:p>
            <a:r>
              <a:rPr lang="en-US" sz="1200" dirty="0" smtClean="0"/>
              <a:t>This hero may exhibit all the qualities of a traditional hero, but he/she typically may not welcome help from anyone else.</a:t>
            </a:r>
          </a:p>
          <a:p>
            <a:endParaRPr lang="en-US" sz="1200" dirty="0"/>
          </a:p>
          <a:p>
            <a:endParaRPr lang="en-US" sz="1200" dirty="0" smtClean="0"/>
          </a:p>
          <a:p>
            <a:endParaRPr lang="en-US" sz="1200" dirty="0"/>
          </a:p>
          <a:p>
            <a:endParaRPr lang="en-US" sz="1200" dirty="0" smtClean="0"/>
          </a:p>
          <a:p>
            <a:endParaRPr lang="en-US" sz="1200" dirty="0" smtClean="0"/>
          </a:p>
          <a:p>
            <a:endParaRPr lang="en-US" sz="1200" dirty="0"/>
          </a:p>
          <a:p>
            <a:endParaRPr lang="en-US" sz="1200" dirty="0" smtClean="0"/>
          </a:p>
          <a:p>
            <a:r>
              <a:rPr lang="en-US" sz="2400" dirty="0" smtClean="0"/>
              <a:t>Indiana Jones</a:t>
            </a:r>
            <a:endParaRPr lang="en-US" sz="2400" dirty="0"/>
          </a:p>
        </p:txBody>
      </p:sp>
      <p:sp>
        <p:nvSpPr>
          <p:cNvPr id="4" name="Title 3"/>
          <p:cNvSpPr>
            <a:spLocks noGrp="1"/>
          </p:cNvSpPr>
          <p:nvPr>
            <p:ph type="title"/>
          </p:nvPr>
        </p:nvSpPr>
        <p:spPr/>
        <p:txBody>
          <a:bodyPr/>
          <a:lstStyle/>
          <a:p>
            <a:r>
              <a:rPr lang="en-US" dirty="0" smtClean="0"/>
              <a:t>Hero Sub-</a:t>
            </a:r>
            <a:r>
              <a:rPr lang="en-US" sz="1800" dirty="0" smtClean="0"/>
              <a:t>categories</a:t>
            </a:r>
            <a:endParaRPr lang="en-US" sz="1800" dirty="0"/>
          </a:p>
        </p:txBody>
      </p:sp>
    </p:spTree>
    <p:extLst>
      <p:ext uri="{BB962C8B-B14F-4D97-AF65-F5344CB8AC3E}">
        <p14:creationId xmlns:p14="http://schemas.microsoft.com/office/powerpoint/2010/main" val="33128243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3200" dirty="0" smtClean="0"/>
              <a:t>Damsel</a:t>
            </a:r>
          </a:p>
          <a:p>
            <a:r>
              <a:rPr lang="en-US" sz="3200" dirty="0" smtClean="0"/>
              <a:t>Princess</a:t>
            </a:r>
          </a:p>
          <a:p>
            <a:r>
              <a:rPr lang="en-US" sz="3200" dirty="0" smtClean="0"/>
              <a:t>Femme Fatale</a:t>
            </a:r>
          </a:p>
          <a:p>
            <a:r>
              <a:rPr lang="en-US" sz="3200" dirty="0" smtClean="0"/>
              <a:t>Queen</a:t>
            </a:r>
          </a:p>
          <a:p>
            <a:r>
              <a:rPr lang="en-US" sz="3200" dirty="0" smtClean="0"/>
              <a:t>Mother</a:t>
            </a:r>
          </a:p>
          <a:p>
            <a:endParaRPr lang="en-US" dirty="0" smtClean="0"/>
          </a:p>
          <a:p>
            <a:pPr marL="45720" indent="0">
              <a:buNone/>
            </a:pPr>
            <a:endParaRPr lang="en-US" dirty="0"/>
          </a:p>
        </p:txBody>
      </p:sp>
      <p:sp>
        <p:nvSpPr>
          <p:cNvPr id="3" name="Title 2"/>
          <p:cNvSpPr>
            <a:spLocks noGrp="1"/>
          </p:cNvSpPr>
          <p:nvPr>
            <p:ph type="title"/>
          </p:nvPr>
        </p:nvSpPr>
        <p:spPr/>
        <p:txBody>
          <a:bodyPr/>
          <a:lstStyle/>
          <a:p>
            <a:r>
              <a:rPr lang="en-US" dirty="0" smtClean="0"/>
              <a:t>Female archetypes</a:t>
            </a:r>
            <a:endParaRPr lang="en-US" dirty="0"/>
          </a:p>
        </p:txBody>
      </p:sp>
    </p:spTree>
    <p:extLst>
      <p:ext uri="{BB962C8B-B14F-4D97-AF65-F5344CB8AC3E}">
        <p14:creationId xmlns:p14="http://schemas.microsoft.com/office/powerpoint/2010/main" val="12940768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7162800" y="2133600"/>
            <a:ext cx="1676400" cy="4495800"/>
          </a:xfrm>
        </p:spPr>
        <p:txBody>
          <a:bodyPr>
            <a:normAutofit/>
          </a:bodyPr>
          <a:lstStyle/>
          <a:p>
            <a:r>
              <a:rPr lang="en-US" sz="2800" dirty="0" smtClean="0"/>
              <a:t>Damsel</a:t>
            </a:r>
          </a:p>
          <a:p>
            <a:r>
              <a:rPr lang="en-US" sz="1200" dirty="0" smtClean="0"/>
              <a:t>This character is often associate with distress. She is usually the victim of some evil plot, and cannot escape without the help of her prince. When rescued, she is taken to live a lavish life. When disappointed, she takes on the challenges herself and grows.</a:t>
            </a:r>
          </a:p>
          <a:p>
            <a:endParaRPr lang="en-US" sz="1200" dirty="0" smtClean="0"/>
          </a:p>
          <a:p>
            <a:r>
              <a:rPr lang="en-US" sz="2400" dirty="0" smtClean="0"/>
              <a:t>Rapunzel</a:t>
            </a:r>
            <a:endParaRPr lang="en-US" sz="2400" dirty="0"/>
          </a:p>
        </p:txBody>
      </p:sp>
      <p:sp>
        <p:nvSpPr>
          <p:cNvPr id="4" name="Title 3"/>
          <p:cNvSpPr>
            <a:spLocks noGrp="1"/>
          </p:cNvSpPr>
          <p:nvPr>
            <p:ph type="title"/>
          </p:nvPr>
        </p:nvSpPr>
        <p:spPr/>
        <p:txBody>
          <a:bodyPr/>
          <a:lstStyle/>
          <a:p>
            <a:r>
              <a:rPr lang="en-US" dirty="0" smtClean="0"/>
              <a:t>Female </a:t>
            </a:r>
            <a:r>
              <a:rPr lang="en-US" sz="1800" dirty="0" smtClean="0"/>
              <a:t>archetypes</a:t>
            </a:r>
            <a:endParaRPr lang="en-US" sz="1800" dirty="0"/>
          </a:p>
        </p:txBody>
      </p:sp>
      <p:pic>
        <p:nvPicPr>
          <p:cNvPr id="7" name="Picture Placeholder 6" descr="Unknown.jpg"/>
          <p:cNvPicPr>
            <a:picLocks noGrp="1" noChangeAspect="1"/>
          </p:cNvPicPr>
          <p:nvPr>
            <p:ph type="pic" idx="1"/>
          </p:nvPr>
        </p:nvPicPr>
        <p:blipFill>
          <a:blip r:embed="rId2">
            <a:extLst>
              <a:ext uri="{28A0092B-C50C-407E-A947-70E740481C1C}">
                <a14:useLocalDpi xmlns:a14="http://schemas.microsoft.com/office/drawing/2010/main" val="0"/>
              </a:ext>
            </a:extLst>
          </a:blip>
          <a:srcRect l="23098" r="23098"/>
          <a:stretch>
            <a:fillRect/>
          </a:stretch>
        </p:blipFill>
        <p:spPr>
          <a:xfrm>
            <a:off x="304800" y="304800"/>
            <a:ext cx="6172200" cy="6031923"/>
          </a:xfrm>
        </p:spPr>
      </p:pic>
    </p:spTree>
    <p:extLst>
      <p:ext uri="{BB962C8B-B14F-4D97-AF65-F5344CB8AC3E}">
        <p14:creationId xmlns:p14="http://schemas.microsoft.com/office/powerpoint/2010/main" val="29798902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m.jpg"/>
          <p:cNvPicPr>
            <a:picLocks noGrp="1" noChangeAspect="1"/>
          </p:cNvPicPr>
          <p:nvPr>
            <p:ph type="pic" idx="1"/>
          </p:nvPr>
        </p:nvPicPr>
        <p:blipFill>
          <a:blip r:embed="rId2">
            <a:extLst>
              <a:ext uri="{28A0092B-C50C-407E-A947-70E740481C1C}">
                <a14:useLocalDpi xmlns:a14="http://schemas.microsoft.com/office/drawing/2010/main" val="0"/>
              </a:ext>
            </a:extLst>
          </a:blip>
          <a:srcRect t="13399" b="13399"/>
          <a:stretch>
            <a:fillRect/>
          </a:stretch>
        </p:blipFill>
        <p:spPr>
          <a:xfrm>
            <a:off x="457200" y="457200"/>
            <a:ext cx="6081823" cy="5943600"/>
          </a:xfrm>
        </p:spPr>
      </p:pic>
      <p:sp>
        <p:nvSpPr>
          <p:cNvPr id="3" name="Text Placeholder 2"/>
          <p:cNvSpPr>
            <a:spLocks noGrp="1"/>
          </p:cNvSpPr>
          <p:nvPr>
            <p:ph type="body" sz="half" idx="2"/>
          </p:nvPr>
        </p:nvSpPr>
        <p:spPr>
          <a:xfrm>
            <a:off x="7162800" y="2133600"/>
            <a:ext cx="1676400" cy="4343400"/>
          </a:xfrm>
        </p:spPr>
        <p:txBody>
          <a:bodyPr>
            <a:normAutofit lnSpcReduction="10000"/>
          </a:bodyPr>
          <a:lstStyle/>
          <a:p>
            <a:r>
              <a:rPr lang="en-US" sz="2400" dirty="0" smtClean="0"/>
              <a:t>Femme Fatale</a:t>
            </a:r>
          </a:p>
          <a:p>
            <a:r>
              <a:rPr lang="en-US" sz="1200" dirty="0" smtClean="0"/>
              <a:t>This character is usually wealthy of her own accord, and chooses to dominate men by either seducing or killing them. These characters are also known as: Sirens, Black Widows, Seductress, Enchantress, etc.</a:t>
            </a:r>
          </a:p>
          <a:p>
            <a:endParaRPr lang="en-US" sz="1200" dirty="0"/>
          </a:p>
          <a:p>
            <a:endParaRPr lang="en-US" sz="1200" dirty="0" smtClean="0"/>
          </a:p>
          <a:p>
            <a:endParaRPr lang="en-US" sz="1200" dirty="0"/>
          </a:p>
          <a:p>
            <a:r>
              <a:rPr lang="en-US" sz="2400" dirty="0" smtClean="0"/>
              <a:t>Mystique</a:t>
            </a:r>
          </a:p>
        </p:txBody>
      </p:sp>
      <p:sp>
        <p:nvSpPr>
          <p:cNvPr id="4" name="Title 3"/>
          <p:cNvSpPr>
            <a:spLocks noGrp="1"/>
          </p:cNvSpPr>
          <p:nvPr>
            <p:ph type="title"/>
          </p:nvPr>
        </p:nvSpPr>
        <p:spPr/>
        <p:txBody>
          <a:bodyPr/>
          <a:lstStyle/>
          <a:p>
            <a:r>
              <a:rPr lang="en-US" dirty="0" smtClean="0"/>
              <a:t>Female </a:t>
            </a:r>
            <a:r>
              <a:rPr lang="en-US" sz="1800" dirty="0" smtClean="0"/>
              <a:t>archetypes</a:t>
            </a:r>
            <a:endParaRPr lang="en-US" sz="1800" dirty="0"/>
          </a:p>
        </p:txBody>
      </p:sp>
    </p:spTree>
    <p:extLst>
      <p:ext uri="{BB962C8B-B14F-4D97-AF65-F5344CB8AC3E}">
        <p14:creationId xmlns:p14="http://schemas.microsoft.com/office/powerpoint/2010/main" val="3238467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q.jpg"/>
          <p:cNvPicPr>
            <a:picLocks noGrp="1" noChangeAspect="1"/>
          </p:cNvPicPr>
          <p:nvPr>
            <p:ph type="pic" idx="1"/>
          </p:nvPr>
        </p:nvPicPr>
        <p:blipFill>
          <a:blip r:embed="rId2">
            <a:extLst>
              <a:ext uri="{28A0092B-C50C-407E-A947-70E740481C1C}">
                <a14:useLocalDpi xmlns:a14="http://schemas.microsoft.com/office/drawing/2010/main" val="0"/>
              </a:ext>
            </a:extLst>
          </a:blip>
          <a:srcRect l="14433" r="14433"/>
          <a:stretch>
            <a:fillRect/>
          </a:stretch>
        </p:blipFill>
        <p:spPr>
          <a:xfrm>
            <a:off x="457200" y="381000"/>
            <a:ext cx="6096000" cy="5957455"/>
          </a:xfrm>
        </p:spPr>
      </p:pic>
      <p:sp>
        <p:nvSpPr>
          <p:cNvPr id="3" name="Text Placeholder 2"/>
          <p:cNvSpPr>
            <a:spLocks noGrp="1"/>
          </p:cNvSpPr>
          <p:nvPr>
            <p:ph type="body" sz="half" idx="2"/>
          </p:nvPr>
        </p:nvSpPr>
        <p:spPr>
          <a:xfrm>
            <a:off x="7162800" y="2133600"/>
            <a:ext cx="1676400" cy="4572000"/>
          </a:xfrm>
        </p:spPr>
        <p:txBody>
          <a:bodyPr>
            <a:normAutofit/>
          </a:bodyPr>
          <a:lstStyle/>
          <a:p>
            <a:r>
              <a:rPr lang="en-US" sz="2400" dirty="0" smtClean="0"/>
              <a:t>Queen</a:t>
            </a:r>
          </a:p>
          <a:p>
            <a:r>
              <a:rPr lang="en-US" sz="1200" dirty="0" smtClean="0"/>
              <a:t>This character represents power and authority in all women. She can be represented as a benevolent queen, but more often, she is represented as evil and dark, as well as lonely.</a:t>
            </a:r>
          </a:p>
          <a:p>
            <a:endParaRPr lang="en-US" sz="1200" dirty="0"/>
          </a:p>
          <a:p>
            <a:r>
              <a:rPr lang="en-US" sz="2400" dirty="0" smtClean="0"/>
              <a:t>Snow White’s Evil Queen</a:t>
            </a:r>
            <a:endParaRPr lang="en-US" sz="2400" dirty="0"/>
          </a:p>
        </p:txBody>
      </p:sp>
      <p:sp>
        <p:nvSpPr>
          <p:cNvPr id="4" name="Title 3"/>
          <p:cNvSpPr>
            <a:spLocks noGrp="1"/>
          </p:cNvSpPr>
          <p:nvPr>
            <p:ph type="title"/>
          </p:nvPr>
        </p:nvSpPr>
        <p:spPr/>
        <p:txBody>
          <a:bodyPr/>
          <a:lstStyle/>
          <a:p>
            <a:r>
              <a:rPr lang="en-US" dirty="0" smtClean="0"/>
              <a:t>Female </a:t>
            </a:r>
            <a:r>
              <a:rPr lang="en-US" sz="1800" dirty="0" smtClean="0"/>
              <a:t>Archetypes</a:t>
            </a:r>
            <a:endParaRPr lang="en-US" sz="1800" dirty="0"/>
          </a:p>
        </p:txBody>
      </p:sp>
    </p:spTree>
    <p:extLst>
      <p:ext uri="{BB962C8B-B14F-4D97-AF65-F5344CB8AC3E}">
        <p14:creationId xmlns:p14="http://schemas.microsoft.com/office/powerpoint/2010/main" val="25913043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sz="2800" dirty="0" smtClean="0"/>
              <a:t>Companion</a:t>
            </a:r>
          </a:p>
          <a:p>
            <a:r>
              <a:rPr lang="en-US" sz="2800" dirty="0" smtClean="0"/>
              <a:t>Mentor</a:t>
            </a:r>
          </a:p>
          <a:p>
            <a:r>
              <a:rPr lang="en-US" sz="2800" dirty="0" smtClean="0"/>
              <a:t>Martyr</a:t>
            </a:r>
          </a:p>
          <a:p>
            <a:r>
              <a:rPr lang="en-US" sz="2800" dirty="0" smtClean="0"/>
              <a:t>Guide</a:t>
            </a:r>
          </a:p>
          <a:p>
            <a:r>
              <a:rPr lang="en-US" sz="2800" dirty="0" smtClean="0"/>
              <a:t>Warrior</a:t>
            </a:r>
          </a:p>
          <a:p>
            <a:r>
              <a:rPr lang="en-US" sz="2800" dirty="0" smtClean="0"/>
              <a:t>Jester</a:t>
            </a:r>
          </a:p>
          <a:p>
            <a:r>
              <a:rPr lang="en-US" sz="2800" dirty="0" smtClean="0"/>
              <a:t>Underdog</a:t>
            </a:r>
          </a:p>
          <a:p>
            <a:r>
              <a:rPr lang="en-US" sz="2800" dirty="0" smtClean="0"/>
              <a:t>Shadow</a:t>
            </a:r>
          </a:p>
          <a:p>
            <a:r>
              <a:rPr lang="en-US" sz="2800" dirty="0" smtClean="0"/>
              <a:t>Destroyer</a:t>
            </a:r>
          </a:p>
          <a:p>
            <a:pPr marL="45720" indent="0">
              <a:buNone/>
            </a:pPr>
            <a:endParaRPr lang="en-US" sz="2800" dirty="0"/>
          </a:p>
        </p:txBody>
      </p:sp>
      <p:sp>
        <p:nvSpPr>
          <p:cNvPr id="3" name="Title 2"/>
          <p:cNvSpPr>
            <a:spLocks noGrp="1"/>
          </p:cNvSpPr>
          <p:nvPr>
            <p:ph type="title"/>
          </p:nvPr>
        </p:nvSpPr>
        <p:spPr/>
        <p:txBody>
          <a:bodyPr/>
          <a:lstStyle/>
          <a:p>
            <a:r>
              <a:rPr lang="en-US" dirty="0" smtClean="0"/>
              <a:t>More common archetypes</a:t>
            </a:r>
            <a:endParaRPr lang="en-US" dirty="0"/>
          </a:p>
        </p:txBody>
      </p:sp>
    </p:spTree>
    <p:extLst>
      <p:ext uri="{BB962C8B-B14F-4D97-AF65-F5344CB8AC3E}">
        <p14:creationId xmlns:p14="http://schemas.microsoft.com/office/powerpoint/2010/main" val="7953554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r.jpg"/>
          <p:cNvPicPr>
            <a:picLocks noGrp="1" noChangeAspect="1"/>
          </p:cNvPicPr>
          <p:nvPr>
            <p:ph type="pic" idx="1"/>
          </p:nvPr>
        </p:nvPicPr>
        <p:blipFill>
          <a:blip r:embed="rId2">
            <a:extLst>
              <a:ext uri="{28A0092B-C50C-407E-A947-70E740481C1C}">
                <a14:useLocalDpi xmlns:a14="http://schemas.microsoft.com/office/drawing/2010/main" val="0"/>
              </a:ext>
            </a:extLst>
          </a:blip>
          <a:srcRect t="13399" b="13399"/>
          <a:stretch>
            <a:fillRect/>
          </a:stretch>
        </p:blipFill>
        <p:spPr>
          <a:xfrm>
            <a:off x="457200" y="381000"/>
            <a:ext cx="6096000" cy="5957455"/>
          </a:xfrm>
        </p:spPr>
      </p:pic>
      <p:sp>
        <p:nvSpPr>
          <p:cNvPr id="3" name="Text Placeholder 2"/>
          <p:cNvSpPr>
            <a:spLocks noGrp="1"/>
          </p:cNvSpPr>
          <p:nvPr>
            <p:ph type="body" sz="half" idx="2"/>
          </p:nvPr>
        </p:nvSpPr>
        <p:spPr>
          <a:xfrm>
            <a:off x="7162800" y="2133600"/>
            <a:ext cx="1676400" cy="4495800"/>
          </a:xfrm>
        </p:spPr>
        <p:txBody>
          <a:bodyPr>
            <a:normAutofit/>
          </a:bodyPr>
          <a:lstStyle/>
          <a:p>
            <a:r>
              <a:rPr lang="en-US" sz="2000" dirty="0" smtClean="0"/>
              <a:t>Companion</a:t>
            </a:r>
          </a:p>
          <a:p>
            <a:r>
              <a:rPr lang="en-US" sz="1200" dirty="0" smtClean="0"/>
              <a:t>AKA Sidekick, right arm, etc.</a:t>
            </a:r>
          </a:p>
          <a:p>
            <a:r>
              <a:rPr lang="en-US" sz="1200" dirty="0" smtClean="0"/>
              <a:t>These characters are loyal, tenacious, and unselfish. They provide assistance to a typically stronger personality. They can sometimes betray their counterpart, which will greatly affect a hero/heroine. </a:t>
            </a:r>
          </a:p>
          <a:p>
            <a:endParaRPr lang="en-US" sz="1200" dirty="0" smtClean="0"/>
          </a:p>
          <a:p>
            <a:r>
              <a:rPr lang="en-US" sz="2400" dirty="0" smtClean="0"/>
              <a:t>Ron </a:t>
            </a:r>
            <a:r>
              <a:rPr lang="en-US" sz="2400" dirty="0" err="1" smtClean="0"/>
              <a:t>Weasley</a:t>
            </a:r>
            <a:endParaRPr lang="en-US" sz="2400" dirty="0"/>
          </a:p>
        </p:txBody>
      </p:sp>
      <p:sp>
        <p:nvSpPr>
          <p:cNvPr id="4" name="Title 3"/>
          <p:cNvSpPr>
            <a:spLocks noGrp="1"/>
          </p:cNvSpPr>
          <p:nvPr>
            <p:ph type="title"/>
          </p:nvPr>
        </p:nvSpPr>
        <p:spPr/>
        <p:txBody>
          <a:bodyPr/>
          <a:lstStyle/>
          <a:p>
            <a:r>
              <a:rPr lang="en-US" dirty="0" smtClean="0"/>
              <a:t>Common </a:t>
            </a:r>
            <a:r>
              <a:rPr lang="en-US" sz="1600" dirty="0" smtClean="0"/>
              <a:t>archetypes</a:t>
            </a:r>
            <a:endParaRPr lang="en-US" sz="1600" dirty="0"/>
          </a:p>
        </p:txBody>
      </p:sp>
    </p:spTree>
    <p:extLst>
      <p:ext uri="{BB962C8B-B14F-4D97-AF65-F5344CB8AC3E}">
        <p14:creationId xmlns:p14="http://schemas.microsoft.com/office/powerpoint/2010/main" val="33023558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o.jpg"/>
          <p:cNvPicPr>
            <a:picLocks noGrp="1" noChangeAspect="1"/>
          </p:cNvPicPr>
          <p:nvPr>
            <p:ph type="pic" idx="1"/>
          </p:nvPr>
        </p:nvPicPr>
        <p:blipFill>
          <a:blip r:embed="rId2">
            <a:extLst>
              <a:ext uri="{28A0092B-C50C-407E-A947-70E740481C1C}">
                <a14:useLocalDpi xmlns:a14="http://schemas.microsoft.com/office/drawing/2010/main" val="0"/>
              </a:ext>
            </a:extLst>
          </a:blip>
          <a:srcRect l="11677" r="11677"/>
          <a:stretch>
            <a:fillRect/>
          </a:stretch>
        </p:blipFill>
        <p:spPr>
          <a:xfrm>
            <a:off x="685800" y="457200"/>
            <a:ext cx="5638800" cy="5510645"/>
          </a:xfrm>
        </p:spPr>
      </p:pic>
      <p:sp>
        <p:nvSpPr>
          <p:cNvPr id="3" name="Text Placeholder 2"/>
          <p:cNvSpPr>
            <a:spLocks noGrp="1"/>
          </p:cNvSpPr>
          <p:nvPr>
            <p:ph type="body" sz="half" idx="2"/>
          </p:nvPr>
        </p:nvSpPr>
        <p:spPr>
          <a:xfrm>
            <a:off x="7162800" y="2133600"/>
            <a:ext cx="1676400" cy="4419600"/>
          </a:xfrm>
        </p:spPr>
        <p:txBody>
          <a:bodyPr>
            <a:normAutofit lnSpcReduction="10000"/>
          </a:bodyPr>
          <a:lstStyle/>
          <a:p>
            <a:r>
              <a:rPr lang="en-US" sz="2400" dirty="0" smtClean="0"/>
              <a:t>Mentor</a:t>
            </a:r>
          </a:p>
          <a:p>
            <a:r>
              <a:rPr lang="en-US" sz="1200" dirty="0" smtClean="0"/>
              <a:t>This character is a teacher in which the hero/heroine places implicit trust. This character not only teaches; they refine the hero/heroine’s character, and impart wisdom. On the darker side, a mentor can sometimes become overbearing.</a:t>
            </a:r>
          </a:p>
          <a:p>
            <a:endParaRPr lang="en-US" sz="1200" dirty="0" smtClean="0"/>
          </a:p>
          <a:p>
            <a:endParaRPr lang="en-US" sz="1200" dirty="0"/>
          </a:p>
          <a:p>
            <a:r>
              <a:rPr lang="en-US" sz="2400" dirty="0" smtClean="0"/>
              <a:t>Obi Wan</a:t>
            </a:r>
          </a:p>
          <a:p>
            <a:endParaRPr lang="en-US" sz="1200" dirty="0"/>
          </a:p>
        </p:txBody>
      </p:sp>
      <p:sp>
        <p:nvSpPr>
          <p:cNvPr id="4" name="Title 3"/>
          <p:cNvSpPr>
            <a:spLocks noGrp="1"/>
          </p:cNvSpPr>
          <p:nvPr>
            <p:ph type="title"/>
          </p:nvPr>
        </p:nvSpPr>
        <p:spPr/>
        <p:txBody>
          <a:bodyPr/>
          <a:lstStyle/>
          <a:p>
            <a:r>
              <a:rPr lang="en-US" dirty="0" smtClean="0"/>
              <a:t>Common </a:t>
            </a:r>
            <a:r>
              <a:rPr lang="en-US" sz="1600" dirty="0" smtClean="0"/>
              <a:t>Archetypes</a:t>
            </a:r>
            <a:endParaRPr lang="en-US" sz="1600" dirty="0"/>
          </a:p>
        </p:txBody>
      </p:sp>
    </p:spTree>
    <p:extLst>
      <p:ext uri="{BB962C8B-B14F-4D97-AF65-F5344CB8AC3E}">
        <p14:creationId xmlns:p14="http://schemas.microsoft.com/office/powerpoint/2010/main" val="24941532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g.jpg"/>
          <p:cNvPicPr>
            <a:picLocks noGrp="1" noChangeAspect="1"/>
          </p:cNvPicPr>
          <p:nvPr>
            <p:ph type="pic" idx="1"/>
          </p:nvPr>
        </p:nvPicPr>
        <p:blipFill>
          <a:blip r:embed="rId2">
            <a:extLst>
              <a:ext uri="{28A0092B-C50C-407E-A947-70E740481C1C}">
                <a14:useLocalDpi xmlns:a14="http://schemas.microsoft.com/office/drawing/2010/main" val="0"/>
              </a:ext>
            </a:extLst>
          </a:blip>
          <a:srcRect l="20887" r="20887"/>
          <a:stretch>
            <a:fillRect/>
          </a:stretch>
        </p:blipFill>
        <p:spPr>
          <a:xfrm>
            <a:off x="685800" y="457200"/>
            <a:ext cx="5867400" cy="5734050"/>
          </a:xfrm>
        </p:spPr>
      </p:pic>
      <p:sp>
        <p:nvSpPr>
          <p:cNvPr id="3" name="Text Placeholder 2"/>
          <p:cNvSpPr>
            <a:spLocks noGrp="1"/>
          </p:cNvSpPr>
          <p:nvPr>
            <p:ph type="body" sz="half" idx="2"/>
          </p:nvPr>
        </p:nvSpPr>
        <p:spPr>
          <a:xfrm>
            <a:off x="7162800" y="2133600"/>
            <a:ext cx="1676400" cy="4343400"/>
          </a:xfrm>
        </p:spPr>
        <p:txBody>
          <a:bodyPr>
            <a:normAutofit/>
          </a:bodyPr>
          <a:lstStyle/>
          <a:p>
            <a:r>
              <a:rPr lang="en-US" sz="2400" dirty="0" smtClean="0"/>
              <a:t>Martyr</a:t>
            </a:r>
          </a:p>
          <a:p>
            <a:r>
              <a:rPr lang="en-US" sz="1200" dirty="0" smtClean="0"/>
              <a:t>This character will sacrifice his/her wellbeing or even life for a specific cause. These people are selfless, and can usually see the bigger picture more easily than those around them.</a:t>
            </a:r>
          </a:p>
          <a:p>
            <a:endParaRPr lang="en-US" sz="1200" dirty="0"/>
          </a:p>
          <a:p>
            <a:endParaRPr lang="en-US" sz="1200" dirty="0" smtClean="0"/>
          </a:p>
          <a:p>
            <a:endParaRPr lang="en-US" sz="1200" dirty="0"/>
          </a:p>
          <a:p>
            <a:endParaRPr lang="en-US" sz="1200" dirty="0" smtClean="0"/>
          </a:p>
          <a:p>
            <a:endParaRPr lang="en-US" sz="1200" dirty="0"/>
          </a:p>
          <a:p>
            <a:r>
              <a:rPr lang="en-US" sz="2400" dirty="0" smtClean="0"/>
              <a:t>Gandalf</a:t>
            </a:r>
          </a:p>
          <a:p>
            <a:endParaRPr lang="en-US" sz="1200" dirty="0"/>
          </a:p>
        </p:txBody>
      </p:sp>
      <p:sp>
        <p:nvSpPr>
          <p:cNvPr id="4" name="Title 3"/>
          <p:cNvSpPr>
            <a:spLocks noGrp="1"/>
          </p:cNvSpPr>
          <p:nvPr>
            <p:ph type="title"/>
          </p:nvPr>
        </p:nvSpPr>
        <p:spPr/>
        <p:txBody>
          <a:bodyPr/>
          <a:lstStyle/>
          <a:p>
            <a:r>
              <a:rPr lang="en-US" dirty="0" smtClean="0"/>
              <a:t>Common </a:t>
            </a:r>
            <a:r>
              <a:rPr lang="en-US" sz="1600" dirty="0" smtClean="0"/>
              <a:t>Archetypes</a:t>
            </a:r>
            <a:endParaRPr lang="en-US" sz="1600" dirty="0"/>
          </a:p>
        </p:txBody>
      </p:sp>
    </p:spTree>
    <p:extLst>
      <p:ext uri="{BB962C8B-B14F-4D97-AF65-F5344CB8AC3E}">
        <p14:creationId xmlns:p14="http://schemas.microsoft.com/office/powerpoint/2010/main" val="24148946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1"/>
            <a:r>
              <a:rPr lang="en-US" sz="3200" dirty="0" smtClean="0"/>
              <a:t>An archetype is defined as </a:t>
            </a:r>
            <a:r>
              <a:rPr lang="en-US" sz="3200" dirty="0"/>
              <a:t>a</a:t>
            </a:r>
            <a:r>
              <a:rPr lang="en-US" sz="3200" dirty="0" smtClean="0"/>
              <a:t> </a:t>
            </a:r>
            <a:r>
              <a:rPr lang="en-US" sz="3200" dirty="0"/>
              <a:t>very typical example of a certain person or </a:t>
            </a:r>
            <a:r>
              <a:rPr lang="en-US" sz="3200" dirty="0" smtClean="0"/>
              <a:t>thing or as an </a:t>
            </a:r>
            <a:r>
              <a:rPr lang="en-US" sz="3200" dirty="0"/>
              <a:t>original that has been imitated</a:t>
            </a:r>
            <a:r>
              <a:rPr lang="en-US" sz="3200" dirty="0" smtClean="0"/>
              <a:t>.</a:t>
            </a:r>
          </a:p>
          <a:p>
            <a:pPr lvl="1"/>
            <a:endParaRPr lang="en-US" sz="3200" dirty="0"/>
          </a:p>
          <a:p>
            <a:pPr lvl="1"/>
            <a:r>
              <a:rPr lang="en-US" sz="3200" dirty="0" smtClean="0"/>
              <a:t>In literature, this refers to characters.</a:t>
            </a:r>
          </a:p>
          <a:p>
            <a:pPr lvl="1"/>
            <a:r>
              <a:rPr lang="en-US" sz="3200" dirty="0" smtClean="0"/>
              <a:t>In psychology, this refers to types of personalities.</a:t>
            </a:r>
            <a:endParaRPr lang="en-US" sz="3200" dirty="0"/>
          </a:p>
          <a:p>
            <a:endParaRPr lang="en-US" dirty="0"/>
          </a:p>
        </p:txBody>
      </p:sp>
      <p:sp>
        <p:nvSpPr>
          <p:cNvPr id="3" name="Title 2"/>
          <p:cNvSpPr>
            <a:spLocks noGrp="1"/>
          </p:cNvSpPr>
          <p:nvPr>
            <p:ph type="title"/>
          </p:nvPr>
        </p:nvSpPr>
        <p:spPr/>
        <p:txBody>
          <a:bodyPr/>
          <a:lstStyle/>
          <a:p>
            <a:r>
              <a:rPr lang="en-US" dirty="0" smtClean="0"/>
              <a:t>First, what is an archetype?</a:t>
            </a:r>
            <a:endParaRPr lang="en-US" dirty="0"/>
          </a:p>
        </p:txBody>
      </p:sp>
    </p:spTree>
    <p:extLst>
      <p:ext uri="{BB962C8B-B14F-4D97-AF65-F5344CB8AC3E}">
        <p14:creationId xmlns:p14="http://schemas.microsoft.com/office/powerpoint/2010/main" val="621244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7162800" y="2133600"/>
            <a:ext cx="1676400" cy="4343400"/>
          </a:xfrm>
        </p:spPr>
        <p:txBody>
          <a:bodyPr>
            <a:normAutofit/>
          </a:bodyPr>
          <a:lstStyle/>
          <a:p>
            <a:r>
              <a:rPr lang="en-US" sz="2400" dirty="0" smtClean="0"/>
              <a:t>Guide</a:t>
            </a:r>
          </a:p>
          <a:p>
            <a:r>
              <a:rPr lang="en-US" sz="1200" dirty="0" smtClean="0"/>
              <a:t>This character acts as a teacher, in a literal sense and in a spiritual sense.</a:t>
            </a:r>
          </a:p>
          <a:p>
            <a:endParaRPr lang="en-US" sz="1200" dirty="0"/>
          </a:p>
          <a:p>
            <a:endParaRPr lang="en-US" sz="1200" dirty="0" smtClean="0"/>
          </a:p>
          <a:p>
            <a:endParaRPr lang="en-US" sz="1200" dirty="0"/>
          </a:p>
          <a:p>
            <a:endParaRPr lang="en-US" sz="1200" dirty="0" smtClean="0"/>
          </a:p>
          <a:p>
            <a:endParaRPr lang="en-US" sz="1200" dirty="0"/>
          </a:p>
          <a:p>
            <a:endParaRPr lang="en-US" sz="1200" dirty="0" smtClean="0"/>
          </a:p>
          <a:p>
            <a:endParaRPr lang="en-US" sz="1200" dirty="0"/>
          </a:p>
          <a:p>
            <a:endParaRPr lang="en-US" sz="1200" dirty="0" smtClean="0"/>
          </a:p>
          <a:p>
            <a:endParaRPr lang="en-US" sz="1200" dirty="0"/>
          </a:p>
          <a:p>
            <a:endParaRPr lang="en-US" sz="1200" dirty="0" smtClean="0"/>
          </a:p>
          <a:p>
            <a:endParaRPr lang="en-US" sz="1200" dirty="0"/>
          </a:p>
          <a:p>
            <a:r>
              <a:rPr lang="en-US" sz="2400" dirty="0" smtClean="0"/>
              <a:t>Virgil</a:t>
            </a:r>
            <a:endParaRPr lang="en-US" sz="2400" dirty="0"/>
          </a:p>
        </p:txBody>
      </p:sp>
      <p:sp>
        <p:nvSpPr>
          <p:cNvPr id="4" name="Title 3"/>
          <p:cNvSpPr>
            <a:spLocks noGrp="1"/>
          </p:cNvSpPr>
          <p:nvPr>
            <p:ph type="title"/>
          </p:nvPr>
        </p:nvSpPr>
        <p:spPr/>
        <p:txBody>
          <a:bodyPr/>
          <a:lstStyle/>
          <a:p>
            <a:r>
              <a:rPr lang="en-US" dirty="0" smtClean="0"/>
              <a:t>Common </a:t>
            </a:r>
            <a:r>
              <a:rPr lang="en-US" sz="1600" dirty="0" smtClean="0"/>
              <a:t>Archetypes</a:t>
            </a:r>
            <a:endParaRPr lang="en-US" sz="1600" dirty="0"/>
          </a:p>
        </p:txBody>
      </p:sp>
      <p:pic>
        <p:nvPicPr>
          <p:cNvPr id="7" name="Picture Placeholder 6" descr="v2.jpg"/>
          <p:cNvPicPr>
            <a:picLocks noGrp="1" noChangeAspect="1"/>
          </p:cNvPicPr>
          <p:nvPr>
            <p:ph type="pic" idx="1"/>
          </p:nvPr>
        </p:nvPicPr>
        <p:blipFill>
          <a:blip r:embed="rId2">
            <a:extLst>
              <a:ext uri="{28A0092B-C50C-407E-A947-70E740481C1C}">
                <a14:useLocalDpi xmlns:a14="http://schemas.microsoft.com/office/drawing/2010/main" val="0"/>
              </a:ext>
            </a:extLst>
          </a:blip>
          <a:srcRect t="10163" b="10163"/>
          <a:stretch>
            <a:fillRect/>
          </a:stretch>
        </p:blipFill>
        <p:spPr>
          <a:xfrm>
            <a:off x="381000" y="381000"/>
            <a:ext cx="6172200" cy="6031923"/>
          </a:xfrm>
        </p:spPr>
      </p:pic>
    </p:spTree>
    <p:extLst>
      <p:ext uri="{BB962C8B-B14F-4D97-AF65-F5344CB8AC3E}">
        <p14:creationId xmlns:p14="http://schemas.microsoft.com/office/powerpoint/2010/main" val="17984025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7162800" y="2133600"/>
            <a:ext cx="1676400" cy="4343400"/>
          </a:xfrm>
        </p:spPr>
        <p:txBody>
          <a:bodyPr>
            <a:normAutofit/>
          </a:bodyPr>
          <a:lstStyle/>
          <a:p>
            <a:r>
              <a:rPr lang="en-US" sz="2400" dirty="0" smtClean="0"/>
              <a:t>Warrior</a:t>
            </a:r>
          </a:p>
          <a:p>
            <a:r>
              <a:rPr lang="en-US" sz="1200" dirty="0" smtClean="0"/>
              <a:t>This character represents physical prowess and the ability to defend and protect others and their rights. This character is typically male, but can be associated with a female. Example </a:t>
            </a:r>
            <a:r>
              <a:rPr lang="en-US" sz="1200" dirty="0" err="1" smtClean="0"/>
              <a:t>Xena</a:t>
            </a:r>
            <a:r>
              <a:rPr lang="en-US" sz="1200" dirty="0" smtClean="0"/>
              <a:t>: Warrior Princess</a:t>
            </a:r>
            <a:br>
              <a:rPr lang="en-US" sz="1200" dirty="0" smtClean="0"/>
            </a:br>
            <a:endParaRPr lang="en-US" sz="1200" dirty="0"/>
          </a:p>
          <a:p>
            <a:endParaRPr lang="en-US" sz="1200" dirty="0" smtClean="0"/>
          </a:p>
          <a:p>
            <a:r>
              <a:rPr lang="en-US" sz="1800" dirty="0" smtClean="0"/>
              <a:t>Buffy the Vampire Slayer</a:t>
            </a:r>
            <a:endParaRPr lang="en-US" sz="1800" dirty="0"/>
          </a:p>
          <a:p>
            <a:endParaRPr lang="en-US" sz="1200" dirty="0" smtClean="0"/>
          </a:p>
        </p:txBody>
      </p:sp>
      <p:sp>
        <p:nvSpPr>
          <p:cNvPr id="4" name="Title 3"/>
          <p:cNvSpPr>
            <a:spLocks noGrp="1"/>
          </p:cNvSpPr>
          <p:nvPr>
            <p:ph type="title"/>
          </p:nvPr>
        </p:nvSpPr>
        <p:spPr/>
        <p:txBody>
          <a:bodyPr/>
          <a:lstStyle/>
          <a:p>
            <a:r>
              <a:rPr lang="en-US" dirty="0" smtClean="0"/>
              <a:t>Common </a:t>
            </a:r>
            <a:r>
              <a:rPr lang="en-US" sz="1600" dirty="0" smtClean="0"/>
              <a:t>Archetypes</a:t>
            </a:r>
            <a:endParaRPr lang="en-US" sz="1600" dirty="0"/>
          </a:p>
        </p:txBody>
      </p:sp>
      <p:pic>
        <p:nvPicPr>
          <p:cNvPr id="7" name="Picture Placeholder 6"/>
          <p:cNvPicPr>
            <a:picLocks noGrp="1" noChangeAspect="1"/>
          </p:cNvPicPr>
          <p:nvPr>
            <p:ph type="pic" idx="1"/>
          </p:nvPr>
        </p:nvPicPr>
        <p:blipFill>
          <a:blip r:embed="rId2">
            <a:extLst>
              <a:ext uri="{28A0092B-C50C-407E-A947-70E740481C1C}">
                <a14:useLocalDpi xmlns:a14="http://schemas.microsoft.com/office/drawing/2010/main" val="0"/>
              </a:ext>
            </a:extLst>
          </a:blip>
          <a:srcRect l="20140" r="20140"/>
          <a:stretch>
            <a:fillRect/>
          </a:stretch>
        </p:blipFill>
        <p:spPr>
          <a:xfrm>
            <a:off x="304800" y="304800"/>
            <a:ext cx="6477000" cy="6329795"/>
          </a:xfrm>
        </p:spPr>
      </p:pic>
    </p:spTree>
    <p:extLst>
      <p:ext uri="{BB962C8B-B14F-4D97-AF65-F5344CB8AC3E}">
        <p14:creationId xmlns:p14="http://schemas.microsoft.com/office/powerpoint/2010/main" val="246747729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7162800" y="2133600"/>
            <a:ext cx="1676400" cy="4419600"/>
          </a:xfrm>
        </p:spPr>
        <p:txBody>
          <a:bodyPr>
            <a:normAutofit/>
          </a:bodyPr>
          <a:lstStyle/>
          <a:p>
            <a:r>
              <a:rPr lang="en-US" sz="2400" dirty="0" smtClean="0"/>
              <a:t>Jester</a:t>
            </a:r>
          </a:p>
          <a:p>
            <a:r>
              <a:rPr lang="en-US" sz="1200" dirty="0" smtClean="0"/>
              <a:t>This character can be mischievous and funny. He/she may lead the hero down what seems to be a wrong path, but can provide levity in dire situations.</a:t>
            </a:r>
          </a:p>
          <a:p>
            <a:endParaRPr lang="en-US" sz="1200" dirty="0"/>
          </a:p>
          <a:p>
            <a:endParaRPr lang="en-US" sz="1200" dirty="0" smtClean="0"/>
          </a:p>
          <a:p>
            <a:endParaRPr lang="en-US" sz="1200" dirty="0"/>
          </a:p>
          <a:p>
            <a:endParaRPr lang="en-US" sz="1200" dirty="0" smtClean="0"/>
          </a:p>
          <a:p>
            <a:endParaRPr lang="en-US" sz="1200" dirty="0"/>
          </a:p>
          <a:p>
            <a:r>
              <a:rPr lang="en-US" sz="2400" dirty="0" smtClean="0"/>
              <a:t>Bart Simpson</a:t>
            </a:r>
            <a:endParaRPr lang="en-US" sz="2400" dirty="0"/>
          </a:p>
        </p:txBody>
      </p:sp>
      <p:sp>
        <p:nvSpPr>
          <p:cNvPr id="4" name="Title 3"/>
          <p:cNvSpPr>
            <a:spLocks noGrp="1"/>
          </p:cNvSpPr>
          <p:nvPr>
            <p:ph type="title"/>
          </p:nvPr>
        </p:nvSpPr>
        <p:spPr/>
        <p:txBody>
          <a:bodyPr/>
          <a:lstStyle/>
          <a:p>
            <a:r>
              <a:rPr lang="en-US" dirty="0" smtClean="0"/>
              <a:t>Common </a:t>
            </a:r>
            <a:r>
              <a:rPr lang="en-US" sz="1600" dirty="0" smtClean="0"/>
              <a:t>archetypes</a:t>
            </a:r>
            <a:endParaRPr lang="en-US" sz="1600" dirty="0"/>
          </a:p>
        </p:txBody>
      </p:sp>
      <p:pic>
        <p:nvPicPr>
          <p:cNvPr id="8" name="Picture Placeholder 7"/>
          <p:cNvPicPr>
            <a:picLocks noGrp="1" noChangeAspect="1"/>
          </p:cNvPicPr>
          <p:nvPr>
            <p:ph type="pic" idx="1"/>
          </p:nvPr>
        </p:nvPicPr>
        <p:blipFill>
          <a:blip r:embed="rId2">
            <a:extLst>
              <a:ext uri="{28A0092B-C50C-407E-A947-70E740481C1C}">
                <a14:useLocalDpi xmlns:a14="http://schemas.microsoft.com/office/drawing/2010/main" val="0"/>
              </a:ext>
            </a:extLst>
          </a:blip>
          <a:srcRect t="1785" b="1785"/>
          <a:stretch>
            <a:fillRect/>
          </a:stretch>
        </p:blipFill>
        <p:spPr/>
      </p:pic>
    </p:spTree>
    <p:extLst>
      <p:ext uri="{BB962C8B-B14F-4D97-AF65-F5344CB8AC3E}">
        <p14:creationId xmlns:p14="http://schemas.microsoft.com/office/powerpoint/2010/main" val="209359938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t="6419" b="6419"/>
          <a:stretch>
            <a:fillRect/>
          </a:stretch>
        </p:blipFill>
        <p:spPr>
          <a:xfrm>
            <a:off x="914400" y="609600"/>
            <a:ext cx="5562600" cy="5436177"/>
          </a:xfrm>
        </p:spPr>
      </p:pic>
      <p:sp>
        <p:nvSpPr>
          <p:cNvPr id="3" name="Text Placeholder 2"/>
          <p:cNvSpPr>
            <a:spLocks noGrp="1"/>
          </p:cNvSpPr>
          <p:nvPr>
            <p:ph type="body" sz="half" idx="2"/>
          </p:nvPr>
        </p:nvSpPr>
        <p:spPr>
          <a:xfrm>
            <a:off x="7162800" y="2133600"/>
            <a:ext cx="1676400" cy="4267200"/>
          </a:xfrm>
        </p:spPr>
        <p:txBody>
          <a:bodyPr/>
          <a:lstStyle/>
          <a:p>
            <a:r>
              <a:rPr lang="en-US" sz="2400" dirty="0" smtClean="0"/>
              <a:t>Underdog</a:t>
            </a:r>
          </a:p>
          <a:p>
            <a:r>
              <a:rPr lang="en-US" sz="1200" dirty="0" smtClean="0"/>
              <a:t>This character is </a:t>
            </a:r>
            <a:r>
              <a:rPr lang="en-US" sz="1200" dirty="0"/>
              <a:t>always in the wrong place at the wrong time, but </a:t>
            </a:r>
            <a:r>
              <a:rPr lang="en-US" sz="1200" dirty="0" smtClean="0"/>
              <a:t>usually </a:t>
            </a:r>
            <a:r>
              <a:rPr lang="en-US" sz="1200" dirty="0"/>
              <a:t>win something of value in the </a:t>
            </a:r>
            <a:r>
              <a:rPr lang="en-US" sz="1200" dirty="0" smtClean="0"/>
              <a:t>end. This is the character you root for. </a:t>
            </a:r>
          </a:p>
          <a:p>
            <a:endParaRPr lang="en-US" sz="1200" dirty="0"/>
          </a:p>
          <a:p>
            <a:endParaRPr lang="en-US" sz="1200" dirty="0" smtClean="0"/>
          </a:p>
          <a:p>
            <a:endParaRPr lang="en-US" sz="1200" dirty="0"/>
          </a:p>
          <a:p>
            <a:endParaRPr lang="en-US" sz="1200" dirty="0" smtClean="0"/>
          </a:p>
          <a:p>
            <a:endParaRPr lang="en-US" sz="1200" dirty="0"/>
          </a:p>
          <a:p>
            <a:endParaRPr lang="en-US" sz="1200" dirty="0" smtClean="0"/>
          </a:p>
          <a:p>
            <a:endParaRPr lang="en-US" sz="1200" dirty="0"/>
          </a:p>
          <a:p>
            <a:r>
              <a:rPr lang="en-US" sz="2400" dirty="0" smtClean="0"/>
              <a:t>Rudy</a:t>
            </a:r>
            <a:endParaRPr lang="en-US" sz="2400" dirty="0"/>
          </a:p>
        </p:txBody>
      </p:sp>
      <p:sp>
        <p:nvSpPr>
          <p:cNvPr id="4" name="Title 3"/>
          <p:cNvSpPr>
            <a:spLocks noGrp="1"/>
          </p:cNvSpPr>
          <p:nvPr>
            <p:ph type="title"/>
          </p:nvPr>
        </p:nvSpPr>
        <p:spPr/>
        <p:txBody>
          <a:bodyPr/>
          <a:lstStyle/>
          <a:p>
            <a:r>
              <a:rPr lang="en-US" dirty="0" smtClean="0"/>
              <a:t>Common </a:t>
            </a:r>
            <a:r>
              <a:rPr lang="en-US" sz="1600" dirty="0" smtClean="0"/>
              <a:t>Archetypes</a:t>
            </a:r>
            <a:endParaRPr lang="en-US" sz="1600" dirty="0"/>
          </a:p>
        </p:txBody>
      </p:sp>
    </p:spTree>
    <p:extLst>
      <p:ext uri="{BB962C8B-B14F-4D97-AF65-F5344CB8AC3E}">
        <p14:creationId xmlns:p14="http://schemas.microsoft.com/office/powerpoint/2010/main" val="126500216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t="6085" b="6085"/>
          <a:stretch>
            <a:fillRect/>
          </a:stretch>
        </p:blipFill>
        <p:spPr/>
      </p:pic>
      <p:sp>
        <p:nvSpPr>
          <p:cNvPr id="3" name="Text Placeholder 2"/>
          <p:cNvSpPr>
            <a:spLocks noGrp="1"/>
          </p:cNvSpPr>
          <p:nvPr>
            <p:ph type="body" sz="half" idx="2"/>
          </p:nvPr>
        </p:nvSpPr>
        <p:spPr>
          <a:xfrm>
            <a:off x="7162800" y="2133600"/>
            <a:ext cx="1676400" cy="4267200"/>
          </a:xfrm>
        </p:spPr>
        <p:txBody>
          <a:bodyPr/>
          <a:lstStyle/>
          <a:p>
            <a:r>
              <a:rPr lang="en-US" sz="2400" dirty="0" smtClean="0"/>
              <a:t>Shadow</a:t>
            </a:r>
          </a:p>
          <a:p>
            <a:r>
              <a:rPr lang="en-US" sz="1200" dirty="0" smtClean="0"/>
              <a:t>The dark side.</a:t>
            </a:r>
          </a:p>
          <a:p>
            <a:endParaRPr lang="en-US" sz="1200" dirty="0"/>
          </a:p>
          <a:p>
            <a:endParaRPr lang="en-US" sz="1200" dirty="0" smtClean="0"/>
          </a:p>
          <a:p>
            <a:endParaRPr lang="en-US" sz="1200" dirty="0"/>
          </a:p>
          <a:p>
            <a:endParaRPr lang="en-US" sz="1200" dirty="0" smtClean="0"/>
          </a:p>
          <a:p>
            <a:endParaRPr lang="en-US" sz="1200" dirty="0"/>
          </a:p>
          <a:p>
            <a:endParaRPr lang="en-US" sz="1200" dirty="0" smtClean="0"/>
          </a:p>
          <a:p>
            <a:endParaRPr lang="en-US" sz="1200" dirty="0"/>
          </a:p>
          <a:p>
            <a:endParaRPr lang="en-US" sz="1200" dirty="0" smtClean="0"/>
          </a:p>
          <a:p>
            <a:endParaRPr lang="en-US" sz="1200" dirty="0"/>
          </a:p>
          <a:p>
            <a:endParaRPr lang="en-US" sz="1200" dirty="0" smtClean="0"/>
          </a:p>
          <a:p>
            <a:endParaRPr lang="en-US" sz="1200" dirty="0"/>
          </a:p>
          <a:p>
            <a:endParaRPr lang="en-US" sz="1200" dirty="0" smtClean="0"/>
          </a:p>
          <a:p>
            <a:endParaRPr lang="en-US" sz="1200" dirty="0"/>
          </a:p>
          <a:p>
            <a:endParaRPr lang="en-US" sz="1200" dirty="0" smtClean="0"/>
          </a:p>
          <a:p>
            <a:r>
              <a:rPr lang="en-US" sz="2400" dirty="0" smtClean="0"/>
              <a:t>‘</a:t>
            </a:r>
            <a:r>
              <a:rPr lang="en-US" sz="2400" dirty="0" err="1" smtClean="0"/>
              <a:t>Nuff</a:t>
            </a:r>
            <a:r>
              <a:rPr lang="en-US" sz="2400" dirty="0" smtClean="0"/>
              <a:t> Said</a:t>
            </a:r>
            <a:endParaRPr lang="en-US" sz="2400" dirty="0"/>
          </a:p>
        </p:txBody>
      </p:sp>
      <p:sp>
        <p:nvSpPr>
          <p:cNvPr id="4" name="Title 3"/>
          <p:cNvSpPr>
            <a:spLocks noGrp="1"/>
          </p:cNvSpPr>
          <p:nvPr>
            <p:ph type="title"/>
          </p:nvPr>
        </p:nvSpPr>
        <p:spPr/>
        <p:txBody>
          <a:bodyPr/>
          <a:lstStyle/>
          <a:p>
            <a:r>
              <a:rPr lang="en-US" dirty="0" smtClean="0"/>
              <a:t>Common </a:t>
            </a:r>
            <a:r>
              <a:rPr lang="en-US" sz="1600" dirty="0" smtClean="0"/>
              <a:t>Archetypes</a:t>
            </a:r>
            <a:endParaRPr lang="en-US" sz="1600" dirty="0"/>
          </a:p>
        </p:txBody>
      </p:sp>
    </p:spTree>
    <p:extLst>
      <p:ext uri="{BB962C8B-B14F-4D97-AF65-F5344CB8AC3E}">
        <p14:creationId xmlns:p14="http://schemas.microsoft.com/office/powerpoint/2010/main" val="270950830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7162800" y="2133600"/>
            <a:ext cx="1676400" cy="4343400"/>
          </a:xfrm>
        </p:spPr>
        <p:txBody>
          <a:bodyPr>
            <a:normAutofit/>
          </a:bodyPr>
          <a:lstStyle/>
          <a:p>
            <a:r>
              <a:rPr lang="en-US" sz="2400" dirty="0" smtClean="0"/>
              <a:t>Destroyer</a:t>
            </a:r>
          </a:p>
          <a:p>
            <a:r>
              <a:rPr lang="en-US" sz="1200" dirty="0" smtClean="0"/>
              <a:t>This character does exactly what its name suggests; it destroys. Virtually everything that stands between them and their goal.</a:t>
            </a:r>
          </a:p>
          <a:p>
            <a:endParaRPr lang="en-US" sz="1200" dirty="0"/>
          </a:p>
          <a:p>
            <a:endParaRPr lang="en-US" sz="1200" dirty="0" smtClean="0"/>
          </a:p>
          <a:p>
            <a:endParaRPr lang="en-US" sz="1200" dirty="0"/>
          </a:p>
          <a:p>
            <a:endParaRPr lang="en-US" sz="1200" dirty="0" smtClean="0"/>
          </a:p>
          <a:p>
            <a:endParaRPr lang="en-US" sz="1200" dirty="0"/>
          </a:p>
          <a:p>
            <a:r>
              <a:rPr lang="en-US" sz="1800" dirty="0" smtClean="0"/>
              <a:t>The Hulk</a:t>
            </a:r>
            <a:endParaRPr lang="en-US" sz="1800" dirty="0"/>
          </a:p>
        </p:txBody>
      </p:sp>
      <p:sp>
        <p:nvSpPr>
          <p:cNvPr id="4" name="Title 3"/>
          <p:cNvSpPr>
            <a:spLocks noGrp="1"/>
          </p:cNvSpPr>
          <p:nvPr>
            <p:ph type="title"/>
          </p:nvPr>
        </p:nvSpPr>
        <p:spPr/>
        <p:txBody>
          <a:bodyPr/>
          <a:lstStyle/>
          <a:p>
            <a:r>
              <a:rPr lang="en-US" dirty="0" smtClean="0"/>
              <a:t>Common </a:t>
            </a:r>
            <a:r>
              <a:rPr lang="en-US" sz="1600" dirty="0" smtClean="0"/>
              <a:t>Archetypes</a:t>
            </a:r>
            <a:endParaRPr lang="en-US" sz="1600" dirty="0"/>
          </a:p>
        </p:txBody>
      </p:sp>
      <p:sp>
        <p:nvSpPr>
          <p:cNvPr id="2" name="Picture Placeholder 1"/>
          <p:cNvSpPr>
            <a:spLocks noGrp="1"/>
          </p:cNvSpPr>
          <p:nvPr>
            <p:ph type="pic" idx="1"/>
          </p:nvPr>
        </p:nvSpPr>
        <p:spPr/>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6742624" cy="655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714242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idx="1"/>
          </p:nvPr>
        </p:nvSpPr>
        <p:spPr/>
      </p:sp>
      <p:sp>
        <p:nvSpPr>
          <p:cNvPr id="3" name="Text Placeholder 2"/>
          <p:cNvSpPr>
            <a:spLocks noGrp="1"/>
          </p:cNvSpPr>
          <p:nvPr>
            <p:ph type="body" sz="half" idx="2"/>
          </p:nvPr>
        </p:nvSpPr>
        <p:spPr>
          <a:xfrm>
            <a:off x="7162800" y="2133600"/>
            <a:ext cx="1676400" cy="4267200"/>
          </a:xfrm>
        </p:spPr>
        <p:txBody>
          <a:bodyPr/>
          <a:lstStyle/>
          <a:p>
            <a:r>
              <a:rPr lang="en-US" dirty="0" smtClean="0"/>
              <a:t> </a:t>
            </a:r>
            <a:r>
              <a:rPr lang="en-US" sz="2000" dirty="0"/>
              <a:t>The figure who is banished from the group for some real or imagined crime; Must wander from place to place. </a:t>
            </a:r>
          </a:p>
          <a:p>
            <a:endParaRPr lang="en-US" dirty="0"/>
          </a:p>
        </p:txBody>
      </p:sp>
      <p:sp>
        <p:nvSpPr>
          <p:cNvPr id="4" name="Title 3"/>
          <p:cNvSpPr>
            <a:spLocks noGrp="1"/>
          </p:cNvSpPr>
          <p:nvPr>
            <p:ph type="title"/>
          </p:nvPr>
        </p:nvSpPr>
        <p:spPr/>
        <p:txBody>
          <a:bodyPr/>
          <a:lstStyle/>
          <a:p>
            <a:r>
              <a:rPr lang="en-US" dirty="0" smtClean="0"/>
              <a:t>The Outcast</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52400"/>
            <a:ext cx="5340734" cy="6524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8694235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idx="1"/>
          </p:nvPr>
        </p:nvSpPr>
        <p:spPr/>
      </p:sp>
      <p:sp>
        <p:nvSpPr>
          <p:cNvPr id="3" name="Text Placeholder 2"/>
          <p:cNvSpPr>
            <a:spLocks noGrp="1"/>
          </p:cNvSpPr>
          <p:nvPr>
            <p:ph type="body" sz="half" idx="2"/>
          </p:nvPr>
        </p:nvSpPr>
        <p:spPr/>
        <p:txBody>
          <a:bodyPr>
            <a:normAutofit fontScale="92500"/>
          </a:bodyPr>
          <a:lstStyle/>
          <a:p>
            <a:r>
              <a:rPr lang="en-US" sz="2400" dirty="0" smtClean="0"/>
              <a:t>An </a:t>
            </a:r>
            <a:r>
              <a:rPr lang="en-US" sz="2400" dirty="0"/>
              <a:t>animal who befriends man; Sometimes travels with the hero.</a:t>
            </a:r>
          </a:p>
          <a:p>
            <a:endParaRPr lang="en-US" dirty="0"/>
          </a:p>
        </p:txBody>
      </p:sp>
      <p:sp>
        <p:nvSpPr>
          <p:cNvPr id="4" name="Title 3"/>
          <p:cNvSpPr>
            <a:spLocks noGrp="1"/>
          </p:cNvSpPr>
          <p:nvPr>
            <p:ph type="title"/>
          </p:nvPr>
        </p:nvSpPr>
        <p:spPr/>
        <p:txBody>
          <a:bodyPr/>
          <a:lstStyle/>
          <a:p>
            <a:r>
              <a:rPr lang="en-US" dirty="0"/>
              <a:t>The Friendly </a:t>
            </a:r>
            <a:r>
              <a:rPr lang="en-US" dirty="0" smtClean="0"/>
              <a:t>Beast</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9527" y="914400"/>
            <a:ext cx="6205586"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6098601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idx="1"/>
          </p:nvPr>
        </p:nvSpPr>
        <p:spPr/>
      </p:sp>
      <p:sp>
        <p:nvSpPr>
          <p:cNvPr id="3" name="Text Placeholder 2"/>
          <p:cNvSpPr>
            <a:spLocks noGrp="1"/>
          </p:cNvSpPr>
          <p:nvPr>
            <p:ph type="body" sz="half" idx="2"/>
          </p:nvPr>
        </p:nvSpPr>
        <p:spPr/>
        <p:txBody>
          <a:bodyPr>
            <a:normAutofit lnSpcReduction="10000"/>
          </a:bodyPr>
          <a:lstStyle/>
          <a:p>
            <a:r>
              <a:rPr lang="en-US" sz="2000" dirty="0" smtClean="0"/>
              <a:t>A </a:t>
            </a:r>
            <a:r>
              <a:rPr lang="en-US" sz="2000" dirty="0"/>
              <a:t>monster who is summoned to battle man; Often a perversion of the human body.</a:t>
            </a:r>
          </a:p>
          <a:p>
            <a:endParaRPr lang="en-US" dirty="0"/>
          </a:p>
        </p:txBody>
      </p:sp>
      <p:sp>
        <p:nvSpPr>
          <p:cNvPr id="4" name="Title 3"/>
          <p:cNvSpPr>
            <a:spLocks noGrp="1"/>
          </p:cNvSpPr>
          <p:nvPr>
            <p:ph type="title"/>
          </p:nvPr>
        </p:nvSpPr>
        <p:spPr/>
        <p:txBody>
          <a:bodyPr/>
          <a:lstStyle/>
          <a:p>
            <a:r>
              <a:rPr lang="en-US" dirty="0"/>
              <a:t>Creature of </a:t>
            </a:r>
            <a:r>
              <a:rPr lang="en-US" sz="1800" dirty="0" smtClean="0"/>
              <a:t>Nightmare</a:t>
            </a:r>
            <a:endParaRPr lang="en-US" sz="18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685800"/>
            <a:ext cx="5943600"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4660109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idx="1"/>
          </p:nvPr>
        </p:nvSpPr>
        <p:spPr/>
      </p:sp>
      <p:sp>
        <p:nvSpPr>
          <p:cNvPr id="3" name="Text Placeholder 2"/>
          <p:cNvSpPr>
            <a:spLocks noGrp="1"/>
          </p:cNvSpPr>
          <p:nvPr>
            <p:ph type="body" sz="half" idx="2"/>
          </p:nvPr>
        </p:nvSpPr>
        <p:spPr/>
        <p:txBody>
          <a:bodyPr>
            <a:normAutofit fontScale="92500" lnSpcReduction="10000"/>
          </a:bodyPr>
          <a:lstStyle/>
          <a:p>
            <a:r>
              <a:rPr lang="en-US" dirty="0"/>
              <a:t/>
            </a:r>
            <a:br>
              <a:rPr lang="en-US" dirty="0"/>
            </a:br>
            <a:r>
              <a:rPr lang="en-US" sz="2000" dirty="0" smtClean="0"/>
              <a:t>Two </a:t>
            </a:r>
            <a:r>
              <a:rPr lang="en-US" sz="2000" dirty="0"/>
              <a:t>characters engaged in a love affair that is fated to end tragically for one or both characters. </a:t>
            </a:r>
          </a:p>
        </p:txBody>
      </p:sp>
      <p:sp>
        <p:nvSpPr>
          <p:cNvPr id="4" name="Title 3"/>
          <p:cNvSpPr>
            <a:spLocks noGrp="1"/>
          </p:cNvSpPr>
          <p:nvPr>
            <p:ph type="title"/>
          </p:nvPr>
        </p:nvSpPr>
        <p:spPr/>
        <p:txBody>
          <a:bodyPr/>
          <a:lstStyle/>
          <a:p>
            <a:r>
              <a:rPr lang="en-US" dirty="0"/>
              <a:t>Star-Crossed </a:t>
            </a:r>
            <a:r>
              <a:rPr lang="en-US" dirty="0" smtClean="0"/>
              <a:t>Lovers</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143000"/>
            <a:ext cx="5638799"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48616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In the late 1800’s/early 1900s, an anthropologist named Frazer wrote a book that detailed cultural myths present in both ancient and modern religions.</a:t>
            </a:r>
          </a:p>
          <a:p>
            <a:r>
              <a:rPr lang="en-US" dirty="0" smtClean="0"/>
              <a:t>This book inspired research on recurring themes and ideas.</a:t>
            </a:r>
          </a:p>
          <a:p>
            <a:r>
              <a:rPr lang="en-US" dirty="0" smtClean="0"/>
              <a:t>In the early to mid 1900’s, a psychologist name Carl Jung developed his theory of the “collective unconscious”.</a:t>
            </a:r>
          </a:p>
          <a:p>
            <a:r>
              <a:rPr lang="en-US" dirty="0" smtClean="0"/>
              <a:t>Jung’s theory of the “collective unconscious” suggests that all humans have an inherited a residual unconscious from our pre-civilized ancestors.</a:t>
            </a:r>
          </a:p>
          <a:p>
            <a:r>
              <a:rPr lang="en-US" dirty="0" smtClean="0"/>
              <a:t>This inherited unconscious transfers repeated experiences from our ancestors (from myths, legends, etc.) to us.</a:t>
            </a:r>
            <a:endParaRPr lang="en-US" dirty="0"/>
          </a:p>
        </p:txBody>
      </p:sp>
      <p:sp>
        <p:nvSpPr>
          <p:cNvPr id="3" name="Title 2"/>
          <p:cNvSpPr>
            <a:spLocks noGrp="1"/>
          </p:cNvSpPr>
          <p:nvPr>
            <p:ph type="title"/>
          </p:nvPr>
        </p:nvSpPr>
        <p:spPr/>
        <p:txBody>
          <a:bodyPr/>
          <a:lstStyle/>
          <a:p>
            <a:r>
              <a:rPr lang="en-US" dirty="0" smtClean="0"/>
              <a:t>Some brief and basic historical context</a:t>
            </a:r>
            <a:endParaRPr lang="en-US" dirty="0"/>
          </a:p>
        </p:txBody>
      </p:sp>
    </p:spTree>
    <p:extLst>
      <p:ext uri="{BB962C8B-B14F-4D97-AF65-F5344CB8AC3E}">
        <p14:creationId xmlns:p14="http://schemas.microsoft.com/office/powerpoint/2010/main" val="130877196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Archetypes can go beyond characters, to plots, themes, settings, and symbols.</a:t>
            </a:r>
          </a:p>
          <a:p>
            <a:endParaRPr lang="en-US" dirty="0"/>
          </a:p>
        </p:txBody>
      </p:sp>
      <p:sp>
        <p:nvSpPr>
          <p:cNvPr id="3" name="Title 2"/>
          <p:cNvSpPr>
            <a:spLocks noGrp="1"/>
          </p:cNvSpPr>
          <p:nvPr>
            <p:ph type="title"/>
          </p:nvPr>
        </p:nvSpPr>
        <p:spPr/>
        <p:txBody>
          <a:bodyPr/>
          <a:lstStyle/>
          <a:p>
            <a:r>
              <a:rPr lang="en-US" dirty="0" smtClean="0"/>
              <a:t>But wait, there’s more!</a:t>
            </a:r>
            <a:endParaRPr lang="en-US" dirty="0"/>
          </a:p>
        </p:txBody>
      </p:sp>
    </p:spTree>
    <p:extLst>
      <p:ext uri="{BB962C8B-B14F-4D97-AF65-F5344CB8AC3E}">
        <p14:creationId xmlns:p14="http://schemas.microsoft.com/office/powerpoint/2010/main" val="180494414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0"/>
            <a:ext cx="8407893" cy="4834129"/>
          </a:xfrm>
        </p:spPr>
        <p:txBody>
          <a:bodyPr>
            <a:normAutofit fontScale="85000" lnSpcReduction="10000"/>
          </a:bodyPr>
          <a:lstStyle/>
          <a:p>
            <a:r>
              <a:rPr lang="en-US" sz="2500" b="1" u="sng" dirty="0" smtClean="0"/>
              <a:t>The </a:t>
            </a:r>
            <a:r>
              <a:rPr lang="en-US" sz="2500" b="1" u="sng" dirty="0"/>
              <a:t>Quest </a:t>
            </a:r>
            <a:r>
              <a:rPr lang="en-US" sz="2500" dirty="0"/>
              <a:t>– This motif describes the search for someone or some talisman which, when found and brought back, will restore fertility to a wasted land, the desolation of which is mirrored by a leader’s illness and disability.</a:t>
            </a:r>
          </a:p>
          <a:p>
            <a:r>
              <a:rPr lang="en-US" sz="2500" b="1" u="sng" dirty="0"/>
              <a:t>The Task </a:t>
            </a:r>
            <a:r>
              <a:rPr lang="en-US" sz="2500" dirty="0"/>
              <a:t>– This refers to a possibly superhuman feat that must be accomplished in order to fulfill the ultimate goal.</a:t>
            </a:r>
          </a:p>
          <a:p>
            <a:r>
              <a:rPr lang="en-US" sz="2500" b="1" u="sng" dirty="0"/>
              <a:t>The Journey </a:t>
            </a:r>
            <a:r>
              <a:rPr lang="en-US" sz="2500" dirty="0"/>
              <a:t>– The journey sends the hero in search for some truth of information necessary to restore fertility, justice, and/or harmony to the </a:t>
            </a:r>
            <a:r>
              <a:rPr lang="en-US" sz="2500" dirty="0" smtClean="0"/>
              <a:t>kingdom. The </a:t>
            </a:r>
            <a:r>
              <a:rPr lang="en-US" sz="2500" dirty="0"/>
              <a:t>journey includes the series of trials and tribulations the hero faces along the way. Usually the hero descends into a real or psychological hell and is forced to discover the blackest truths, quite often concerning his faults. Once the hero is at this lowest level, he must accept personal responsibility to return to the world of the living</a:t>
            </a:r>
            <a:r>
              <a:rPr lang="en-US" sz="2500" dirty="0" smtClean="0"/>
              <a:t>.</a:t>
            </a:r>
            <a:endParaRPr lang="en-US" sz="2500" dirty="0"/>
          </a:p>
        </p:txBody>
      </p:sp>
      <p:sp>
        <p:nvSpPr>
          <p:cNvPr id="3" name="Title 2"/>
          <p:cNvSpPr>
            <a:spLocks noGrp="1"/>
          </p:cNvSpPr>
          <p:nvPr>
            <p:ph type="title"/>
          </p:nvPr>
        </p:nvSpPr>
        <p:spPr/>
        <p:txBody>
          <a:bodyPr/>
          <a:lstStyle/>
          <a:p>
            <a:r>
              <a:rPr lang="en-US" dirty="0"/>
              <a:t>SITUATION </a:t>
            </a:r>
            <a:r>
              <a:rPr lang="en-US" dirty="0" smtClean="0"/>
              <a:t>ARCHETYPES</a:t>
            </a:r>
            <a:endParaRPr lang="en-US" dirty="0"/>
          </a:p>
        </p:txBody>
      </p:sp>
    </p:spTree>
    <p:extLst>
      <p:ext uri="{BB962C8B-B14F-4D97-AF65-F5344CB8AC3E}">
        <p14:creationId xmlns:p14="http://schemas.microsoft.com/office/powerpoint/2010/main" val="295588947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b="1" u="sng" dirty="0"/>
              <a:t>The Initiation </a:t>
            </a:r>
            <a:r>
              <a:rPr lang="en-US" dirty="0"/>
              <a:t>– This situation refers to a moment, usually psychological, in which an individual comes into maturity. He or she gains a new awareness into the nature </a:t>
            </a:r>
            <a:r>
              <a:rPr lang="en-US" dirty="0" smtClean="0"/>
              <a:t>of circumstances </a:t>
            </a:r>
            <a:r>
              <a:rPr lang="en-US" dirty="0"/>
              <a:t>and problems and understands his or her responsibility for trying to resolve the dilemma. Typically, a hero receives a calling, a message or signal that he or she must make sacrifices and become responsible for getting involved in the problem. Often a hero will deny and question the calling and ultimately, in the initiation, will accept responsibility.</a:t>
            </a:r>
          </a:p>
          <a:p>
            <a:r>
              <a:rPr lang="en-US" b="1" u="sng" dirty="0"/>
              <a:t>The Ritual </a:t>
            </a:r>
            <a:r>
              <a:rPr lang="en-US" dirty="0"/>
              <a:t>– Not to be confused with the initiation, the ritual refers to an organized ceremony that involves honored members of a given community and an Initiate. This situation officially brings the young man or woman into the realm of the community’s adult world.</a:t>
            </a:r>
          </a:p>
          <a:p>
            <a:endParaRPr lang="en-US" dirty="0"/>
          </a:p>
        </p:txBody>
      </p:sp>
      <p:sp>
        <p:nvSpPr>
          <p:cNvPr id="3" name="Title 2"/>
          <p:cNvSpPr>
            <a:spLocks noGrp="1"/>
          </p:cNvSpPr>
          <p:nvPr>
            <p:ph type="title"/>
          </p:nvPr>
        </p:nvSpPr>
        <p:spPr/>
        <p:txBody>
          <a:bodyPr/>
          <a:lstStyle/>
          <a:p>
            <a:r>
              <a:rPr lang="en-US" dirty="0" smtClean="0"/>
              <a:t>Situation archetypes continued</a:t>
            </a:r>
            <a:endParaRPr lang="en-US" dirty="0"/>
          </a:p>
        </p:txBody>
      </p:sp>
    </p:spTree>
    <p:extLst>
      <p:ext uri="{BB962C8B-B14F-4D97-AF65-F5344CB8AC3E}">
        <p14:creationId xmlns:p14="http://schemas.microsoft.com/office/powerpoint/2010/main" val="371888633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0"/>
            <a:ext cx="8407893" cy="4834130"/>
          </a:xfrm>
        </p:spPr>
        <p:txBody>
          <a:bodyPr>
            <a:normAutofit fontScale="92500" lnSpcReduction="10000"/>
          </a:bodyPr>
          <a:lstStyle/>
          <a:p>
            <a:r>
              <a:rPr lang="en-US" sz="2200" b="1" u="sng" dirty="0"/>
              <a:t>The Fall </a:t>
            </a:r>
            <a:r>
              <a:rPr lang="en-US" sz="2200" dirty="0"/>
              <a:t>– Not to be confused </a:t>
            </a:r>
            <a:r>
              <a:rPr lang="en-US" sz="2200" dirty="0" smtClean="0"/>
              <a:t>with the awareness </a:t>
            </a:r>
            <a:r>
              <a:rPr lang="en-US" sz="2200" dirty="0" err="1" smtClean="0"/>
              <a:t>withthin</a:t>
            </a:r>
            <a:r>
              <a:rPr lang="en-US" sz="2200" dirty="0" smtClean="0"/>
              <a:t> </a:t>
            </a:r>
            <a:r>
              <a:rPr lang="en-US" sz="2200" dirty="0"/>
              <a:t>the initiation, this archetype describes a descent in action from a higher to a lower state of being, an experience which might involve defilement, moral imperfection, and/or loss of innocence. This fall is often accompanied by expulsion from a kind of paradise as penalty for disobedience and/or moral transgression.</a:t>
            </a:r>
          </a:p>
          <a:p>
            <a:r>
              <a:rPr lang="en-US" sz="2200" b="1" u="sng" dirty="0"/>
              <a:t>Death and Rebirth </a:t>
            </a:r>
            <a:r>
              <a:rPr lang="en-US" sz="2200" dirty="0"/>
              <a:t>– The most common of all situational archetypes, this motif grows out of the parallel between the cycle of nature and the cycle of life. It refers to those situations in which someone or something, concrete and/or metaphysical dies, yet is accompanied by some sign of birth or rebirth.</a:t>
            </a:r>
          </a:p>
          <a:p>
            <a:r>
              <a:rPr lang="en-US" sz="2200" b="1" u="sng" dirty="0"/>
              <a:t>Nature vs. Mechanistic World </a:t>
            </a:r>
            <a:r>
              <a:rPr lang="en-US" sz="2200" dirty="0"/>
              <a:t>– Expressed in its simplest form, this refers to situations which suggest that nature is good whereas the forces of technology are bad</a:t>
            </a:r>
            <a:r>
              <a:rPr lang="en-US" sz="2200" dirty="0" smtClean="0"/>
              <a:t>.</a:t>
            </a:r>
            <a:endParaRPr lang="en-US" sz="2200" dirty="0"/>
          </a:p>
        </p:txBody>
      </p:sp>
      <p:sp>
        <p:nvSpPr>
          <p:cNvPr id="3" name="Title 2"/>
          <p:cNvSpPr>
            <a:spLocks noGrp="1"/>
          </p:cNvSpPr>
          <p:nvPr>
            <p:ph type="title"/>
          </p:nvPr>
        </p:nvSpPr>
        <p:spPr/>
        <p:txBody>
          <a:bodyPr/>
          <a:lstStyle/>
          <a:p>
            <a:r>
              <a:rPr lang="en-US" dirty="0" smtClean="0"/>
              <a:t>Situation archetypes continued</a:t>
            </a:r>
            <a:endParaRPr lang="en-US" dirty="0"/>
          </a:p>
        </p:txBody>
      </p:sp>
    </p:spTree>
    <p:extLst>
      <p:ext uri="{BB962C8B-B14F-4D97-AF65-F5344CB8AC3E}">
        <p14:creationId xmlns:p14="http://schemas.microsoft.com/office/powerpoint/2010/main" val="62002279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0"/>
            <a:ext cx="8407893" cy="4910329"/>
          </a:xfrm>
        </p:spPr>
        <p:txBody>
          <a:bodyPr>
            <a:normAutofit/>
          </a:bodyPr>
          <a:lstStyle/>
          <a:p>
            <a:r>
              <a:rPr lang="en-US" b="1" u="sng" dirty="0"/>
              <a:t>Battle Between Good and Evil </a:t>
            </a:r>
            <a:r>
              <a:rPr lang="en-US" dirty="0"/>
              <a:t>– These situations pit obvious forces which represent good and evil against one another. Typically, good ultimately triumphs over evil despite great odds</a:t>
            </a:r>
            <a:r>
              <a:rPr lang="en-US" dirty="0" smtClean="0"/>
              <a:t>.</a:t>
            </a:r>
            <a:endParaRPr lang="en-US" b="1" u="sng" dirty="0" smtClean="0"/>
          </a:p>
          <a:p>
            <a:r>
              <a:rPr lang="en-US" b="1" u="sng" dirty="0" smtClean="0"/>
              <a:t>The </a:t>
            </a:r>
            <a:r>
              <a:rPr lang="en-US" b="1" u="sng" dirty="0" err="1"/>
              <a:t>Unhealable</a:t>
            </a:r>
            <a:r>
              <a:rPr lang="en-US" b="1" u="sng" dirty="0"/>
              <a:t> Wound </a:t>
            </a:r>
            <a:r>
              <a:rPr lang="en-US" dirty="0"/>
              <a:t>– This wound, physical or psychological, cannot be healed fully. This would also indicate a loss of innocence or purity. Often the wounds’ pain drives the sufferer to desperate measures of madness.</a:t>
            </a:r>
          </a:p>
          <a:p>
            <a:r>
              <a:rPr lang="en-US" b="1" u="sng" dirty="0"/>
              <a:t>The Magic Weapon </a:t>
            </a:r>
            <a:r>
              <a:rPr lang="en-US" dirty="0"/>
              <a:t>– Sometimes connected with the task, this refers to a skilled individual hero’s ability to use a piece of technology in order to combat evil, continue a journey, or to prove his or her identity as a chosen individual</a:t>
            </a:r>
            <a:r>
              <a:rPr lang="en-US" dirty="0" smtClean="0"/>
              <a:t>.</a:t>
            </a:r>
            <a:endParaRPr lang="en-US" dirty="0"/>
          </a:p>
        </p:txBody>
      </p:sp>
      <p:sp>
        <p:nvSpPr>
          <p:cNvPr id="3" name="Title 2"/>
          <p:cNvSpPr>
            <a:spLocks noGrp="1"/>
          </p:cNvSpPr>
          <p:nvPr>
            <p:ph type="title"/>
          </p:nvPr>
        </p:nvSpPr>
        <p:spPr/>
        <p:txBody>
          <a:bodyPr/>
          <a:lstStyle/>
          <a:p>
            <a:r>
              <a:rPr lang="en-US" dirty="0" smtClean="0"/>
              <a:t>Situation archetypes continued</a:t>
            </a:r>
            <a:endParaRPr lang="en-US" dirty="0"/>
          </a:p>
        </p:txBody>
      </p:sp>
    </p:spTree>
    <p:extLst>
      <p:ext uri="{BB962C8B-B14F-4D97-AF65-F5344CB8AC3E}">
        <p14:creationId xmlns:p14="http://schemas.microsoft.com/office/powerpoint/2010/main" val="210595951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u="sng" dirty="0" smtClean="0"/>
              <a:t>Dragon</a:t>
            </a:r>
            <a:r>
              <a:rPr lang="en-US" dirty="0" smtClean="0"/>
              <a:t>: </a:t>
            </a:r>
            <a:r>
              <a:rPr lang="en-US" dirty="0"/>
              <a:t>In most quests the hero soon meets his or her dragon. This represents the major problem or obstacle of the quest -- the opposition that must be overcome in order for the quest to be successful. </a:t>
            </a:r>
            <a:endParaRPr lang="en-US" dirty="0" smtClean="0"/>
          </a:p>
          <a:p>
            <a:r>
              <a:rPr lang="en-US" b="1" u="sng" dirty="0"/>
              <a:t>Father-Son Conflict </a:t>
            </a:r>
            <a:r>
              <a:rPr lang="en-US" dirty="0"/>
              <a:t>– Tension often results from separation during childhood or from an external source when the individuals meet as men and where the mentor often has a higher place in the affections of the hero than the natural parent. Sometimes the conflict is resolved in atonement.</a:t>
            </a:r>
          </a:p>
          <a:p>
            <a:r>
              <a:rPr lang="en-US" b="1" u="sng" dirty="0"/>
              <a:t>Innate Wisdom vs. Educated Stupidity </a:t>
            </a:r>
            <a:r>
              <a:rPr lang="en-US" dirty="0"/>
              <a:t>– Some characters exhibit wisdom and understanding intuitively as opposed to those supposedly in charge.</a:t>
            </a:r>
          </a:p>
          <a:p>
            <a:endParaRPr lang="en-US" dirty="0"/>
          </a:p>
        </p:txBody>
      </p:sp>
      <p:sp>
        <p:nvSpPr>
          <p:cNvPr id="3" name="Title 2"/>
          <p:cNvSpPr>
            <a:spLocks noGrp="1"/>
          </p:cNvSpPr>
          <p:nvPr>
            <p:ph type="title"/>
          </p:nvPr>
        </p:nvSpPr>
        <p:spPr/>
        <p:txBody>
          <a:bodyPr/>
          <a:lstStyle/>
          <a:p>
            <a:r>
              <a:rPr lang="en-US" dirty="0"/>
              <a:t>Situation archetypes continued</a:t>
            </a:r>
          </a:p>
        </p:txBody>
      </p:sp>
    </p:spTree>
    <p:extLst>
      <p:ext uri="{BB962C8B-B14F-4D97-AF65-F5344CB8AC3E}">
        <p14:creationId xmlns:p14="http://schemas.microsoft.com/office/powerpoint/2010/main" val="262861601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en-US" sz="4000" b="1"/>
              <a:t>Types of Archetypal Journeys</a:t>
            </a:r>
          </a:p>
        </p:txBody>
      </p:sp>
      <p:sp>
        <p:nvSpPr>
          <p:cNvPr id="59395" name="Rectangle 3"/>
          <p:cNvSpPr>
            <a:spLocks noGrp="1" noChangeArrowheads="1"/>
          </p:cNvSpPr>
          <p:nvPr>
            <p:ph type="body" idx="1"/>
          </p:nvPr>
        </p:nvSpPr>
        <p:spPr>
          <a:xfrm>
            <a:off x="457200" y="1600200"/>
            <a:ext cx="8229600" cy="4419600"/>
          </a:xfrm>
        </p:spPr>
        <p:txBody>
          <a:bodyPr/>
          <a:lstStyle/>
          <a:p>
            <a:pPr marL="609600" indent="-609600">
              <a:lnSpc>
                <a:spcPct val="80000"/>
              </a:lnSpc>
            </a:pPr>
            <a:r>
              <a:rPr lang="en-US" sz="2400" dirty="0"/>
              <a:t>The quest for identity</a:t>
            </a:r>
          </a:p>
          <a:p>
            <a:pPr marL="609600" indent="-609600">
              <a:lnSpc>
                <a:spcPct val="80000"/>
              </a:lnSpc>
            </a:pPr>
            <a:r>
              <a:rPr lang="en-US" sz="2400" dirty="0"/>
              <a:t>The epic journey to find the promised land/to found the good city</a:t>
            </a:r>
          </a:p>
          <a:p>
            <a:pPr marL="609600" indent="-609600">
              <a:lnSpc>
                <a:spcPct val="80000"/>
              </a:lnSpc>
            </a:pPr>
            <a:r>
              <a:rPr lang="en-US" sz="2400" dirty="0"/>
              <a:t>The quest for vengeance</a:t>
            </a:r>
          </a:p>
          <a:p>
            <a:pPr marL="609600" indent="-609600">
              <a:lnSpc>
                <a:spcPct val="80000"/>
              </a:lnSpc>
            </a:pPr>
            <a:r>
              <a:rPr lang="en-US" sz="2400" dirty="0"/>
              <a:t>The warrior’s journey to save his people</a:t>
            </a:r>
          </a:p>
          <a:p>
            <a:pPr marL="609600" indent="-609600">
              <a:lnSpc>
                <a:spcPct val="80000"/>
              </a:lnSpc>
            </a:pPr>
            <a:r>
              <a:rPr lang="en-US" sz="2400" dirty="0"/>
              <a:t>The search for love (to rescue the princess/damsel in distress)</a:t>
            </a:r>
          </a:p>
          <a:p>
            <a:pPr marL="609600" indent="-609600">
              <a:lnSpc>
                <a:spcPct val="80000"/>
              </a:lnSpc>
            </a:pPr>
            <a:r>
              <a:rPr lang="en-US" sz="2400" dirty="0"/>
              <a:t>The journey in search of knowledge</a:t>
            </a:r>
          </a:p>
          <a:p>
            <a:pPr marL="609600" indent="-609600">
              <a:lnSpc>
                <a:spcPct val="80000"/>
              </a:lnSpc>
            </a:pPr>
            <a:r>
              <a:rPr lang="en-US" sz="2400" dirty="0"/>
              <a:t>The tragic quest: penance or self-denial</a:t>
            </a:r>
          </a:p>
          <a:p>
            <a:pPr marL="609600" indent="-609600">
              <a:lnSpc>
                <a:spcPct val="80000"/>
              </a:lnSpc>
            </a:pPr>
            <a:r>
              <a:rPr lang="en-US" sz="2400" dirty="0"/>
              <a:t>The fool’s errand</a:t>
            </a:r>
          </a:p>
          <a:p>
            <a:pPr marL="609600" indent="-609600">
              <a:lnSpc>
                <a:spcPct val="80000"/>
              </a:lnSpc>
            </a:pPr>
            <a:r>
              <a:rPr lang="en-US" sz="2400" dirty="0"/>
              <a:t>The quest to rid the land of danger</a:t>
            </a:r>
          </a:p>
          <a:p>
            <a:pPr marL="609600" indent="-609600">
              <a:lnSpc>
                <a:spcPct val="80000"/>
              </a:lnSpc>
            </a:pPr>
            <a:r>
              <a:rPr lang="en-US" sz="2400" dirty="0"/>
              <a:t>The grail quest (the quest for human perfection)</a:t>
            </a:r>
          </a:p>
        </p:txBody>
      </p:sp>
    </p:spTree>
    <p:extLst>
      <p:ext uri="{BB962C8B-B14F-4D97-AF65-F5344CB8AC3E}">
        <p14:creationId xmlns:p14="http://schemas.microsoft.com/office/powerpoint/2010/main" val="293201481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3" name="Rectangle 7"/>
          <p:cNvSpPr>
            <a:spLocks noGrp="1" noChangeArrowheads="1"/>
          </p:cNvSpPr>
          <p:nvPr>
            <p:ph idx="1"/>
          </p:nvPr>
        </p:nvSpPr>
        <p:spPr>
          <a:xfrm>
            <a:off x="380999" y="1719070"/>
            <a:ext cx="8407893" cy="4910329"/>
          </a:xfrm>
        </p:spPr>
        <p:txBody>
          <a:bodyPr>
            <a:normAutofit lnSpcReduction="10000"/>
          </a:bodyPr>
          <a:lstStyle/>
          <a:p>
            <a:pPr>
              <a:lnSpc>
                <a:spcPct val="80000"/>
              </a:lnSpc>
            </a:pPr>
            <a:endParaRPr lang="en-US" sz="1200" b="1" dirty="0"/>
          </a:p>
          <a:p>
            <a:pPr>
              <a:lnSpc>
                <a:spcPct val="80000"/>
              </a:lnSpc>
            </a:pPr>
            <a:endParaRPr lang="en-US" sz="1200" b="1" dirty="0"/>
          </a:p>
          <a:p>
            <a:pPr>
              <a:lnSpc>
                <a:spcPct val="80000"/>
              </a:lnSpc>
            </a:pPr>
            <a:r>
              <a:rPr lang="en-US" sz="1800" b="1" dirty="0"/>
              <a:t>Stage 1 - Departure</a:t>
            </a:r>
            <a:r>
              <a:rPr lang="en-US" sz="1800" dirty="0"/>
              <a:t>: The hero is </a:t>
            </a:r>
            <a:r>
              <a:rPr lang="en-US" sz="1800" b="1" u="sng" dirty="0"/>
              <a:t>called to adventure</a:t>
            </a:r>
            <a:r>
              <a:rPr lang="en-US" sz="1800" dirty="0"/>
              <a:t>, although he is reluctant to accept.</a:t>
            </a:r>
            <a:endParaRPr lang="en-US" sz="1800" b="1" dirty="0"/>
          </a:p>
          <a:p>
            <a:pPr>
              <a:lnSpc>
                <a:spcPct val="80000"/>
              </a:lnSpc>
            </a:pPr>
            <a:endParaRPr lang="en-US" sz="1800" b="1" dirty="0"/>
          </a:p>
          <a:p>
            <a:pPr>
              <a:lnSpc>
                <a:spcPct val="80000"/>
              </a:lnSpc>
            </a:pPr>
            <a:r>
              <a:rPr lang="en-US" sz="1800" b="1" dirty="0"/>
              <a:t>Stage 2 - Initiation</a:t>
            </a:r>
            <a:r>
              <a:rPr lang="en-US" sz="1800" dirty="0"/>
              <a:t>: The hero </a:t>
            </a:r>
            <a:r>
              <a:rPr lang="en-US" sz="1800" b="1" u="sng" dirty="0"/>
              <a:t>crosses a threshold</a:t>
            </a:r>
            <a:r>
              <a:rPr lang="en-US" sz="1800" dirty="0"/>
              <a:t> into a new, more dangerous world, gaining a more mature perspective. </a:t>
            </a:r>
            <a:endParaRPr lang="en-US" sz="1800" b="1" dirty="0"/>
          </a:p>
          <a:p>
            <a:pPr>
              <a:lnSpc>
                <a:spcPct val="80000"/>
              </a:lnSpc>
            </a:pPr>
            <a:endParaRPr lang="en-US" sz="1800" b="1" dirty="0"/>
          </a:p>
          <a:p>
            <a:pPr>
              <a:lnSpc>
                <a:spcPct val="80000"/>
              </a:lnSpc>
            </a:pPr>
            <a:r>
              <a:rPr lang="en-US" sz="1800" b="1" dirty="0"/>
              <a:t>Stage 3  - The Road of Trials</a:t>
            </a:r>
            <a:r>
              <a:rPr lang="en-US" sz="1800" dirty="0"/>
              <a:t>: The hero is given supernatural aid, endures tests of strength, resourcefulness, and endurance.</a:t>
            </a:r>
            <a:endParaRPr lang="en-US" sz="1800" b="1" dirty="0"/>
          </a:p>
          <a:p>
            <a:pPr>
              <a:lnSpc>
                <a:spcPct val="80000"/>
              </a:lnSpc>
            </a:pPr>
            <a:endParaRPr lang="en-US" sz="1800" b="1" dirty="0"/>
          </a:p>
          <a:p>
            <a:pPr>
              <a:lnSpc>
                <a:spcPct val="80000"/>
              </a:lnSpc>
            </a:pPr>
            <a:r>
              <a:rPr lang="en-US" sz="1800" b="1" dirty="0"/>
              <a:t>Stage 4 </a:t>
            </a:r>
            <a:r>
              <a:rPr lang="en-US" sz="1800" b="1" dirty="0" smtClean="0"/>
              <a:t>– Complete a Task</a:t>
            </a:r>
            <a:r>
              <a:rPr lang="en-US" sz="1800" dirty="0" smtClean="0"/>
              <a:t>: </a:t>
            </a:r>
            <a:r>
              <a:rPr lang="en-US" sz="1800" dirty="0"/>
              <a:t>The hero descends into the innermost cave, an underworld, or some other place of great </a:t>
            </a:r>
            <a:r>
              <a:rPr lang="en-US" sz="1800" dirty="0" smtClean="0"/>
              <a:t>trial to “</a:t>
            </a:r>
            <a:r>
              <a:rPr lang="en-US" sz="1800" b="1" u="sng" dirty="0" smtClean="0"/>
              <a:t>slay a dragon</a:t>
            </a:r>
            <a:r>
              <a:rPr lang="en-US" sz="1800" dirty="0" smtClean="0"/>
              <a:t>”. Because </a:t>
            </a:r>
            <a:r>
              <a:rPr lang="en-US" sz="1800" dirty="0"/>
              <a:t>of this trial, the hero is reborn in </a:t>
            </a:r>
            <a:r>
              <a:rPr lang="en-US" sz="1800" dirty="0" smtClean="0"/>
              <a:t>some way. </a:t>
            </a:r>
            <a:r>
              <a:rPr lang="en-US" sz="1800" dirty="0"/>
              <a:t>Through this experience, the hero changes internally</a:t>
            </a:r>
            <a:r>
              <a:rPr lang="en-US" sz="1800" dirty="0" smtClean="0"/>
              <a:t>.</a:t>
            </a:r>
          </a:p>
          <a:p>
            <a:pPr>
              <a:lnSpc>
                <a:spcPct val="80000"/>
              </a:lnSpc>
            </a:pPr>
            <a:endParaRPr lang="en-US" sz="1800" b="1" dirty="0" smtClean="0"/>
          </a:p>
          <a:p>
            <a:pPr>
              <a:lnSpc>
                <a:spcPct val="80000"/>
              </a:lnSpc>
            </a:pPr>
            <a:r>
              <a:rPr lang="en-US" sz="1800" b="1" dirty="0" smtClean="0"/>
              <a:t>Stage 5 – Receive a gift: </a:t>
            </a:r>
            <a:r>
              <a:rPr lang="en-US" sz="1800" dirty="0" smtClean="0"/>
              <a:t>The hero and what remains of the group are given a reward.</a:t>
            </a:r>
            <a:endParaRPr lang="en-US" sz="1800" b="1" dirty="0"/>
          </a:p>
          <a:p>
            <a:pPr>
              <a:lnSpc>
                <a:spcPct val="80000"/>
              </a:lnSpc>
            </a:pPr>
            <a:endParaRPr lang="en-US" sz="1800" b="1" dirty="0"/>
          </a:p>
          <a:p>
            <a:pPr>
              <a:lnSpc>
                <a:spcPct val="80000"/>
              </a:lnSpc>
            </a:pPr>
            <a:r>
              <a:rPr lang="en-US" sz="1800" b="1" dirty="0"/>
              <a:t>Stage </a:t>
            </a:r>
            <a:r>
              <a:rPr lang="en-US" sz="1800" b="1" dirty="0" smtClean="0"/>
              <a:t>6 </a:t>
            </a:r>
            <a:r>
              <a:rPr lang="en-US" sz="1800" b="1" dirty="0"/>
              <a:t>- Return and Reintegration with Society</a:t>
            </a:r>
            <a:r>
              <a:rPr lang="en-US" sz="1800" dirty="0"/>
              <a:t>: The </a:t>
            </a:r>
            <a:r>
              <a:rPr lang="en-US" sz="1800" dirty="0" smtClean="0"/>
              <a:t>hero </a:t>
            </a:r>
            <a:r>
              <a:rPr lang="en-US" sz="1800" b="1" u="sng" dirty="0" smtClean="0"/>
              <a:t>shares his new wisdom</a:t>
            </a:r>
            <a:r>
              <a:rPr lang="en-US" sz="1800" dirty="0" smtClean="0"/>
              <a:t> and </a:t>
            </a:r>
            <a:r>
              <a:rPr lang="en-US" sz="1800" dirty="0"/>
              <a:t>uses </a:t>
            </a:r>
            <a:r>
              <a:rPr lang="en-US" sz="1800" dirty="0" smtClean="0"/>
              <a:t>it to </a:t>
            </a:r>
            <a:r>
              <a:rPr lang="en-US" sz="1800" dirty="0"/>
              <a:t>restore fertility and order to the </a:t>
            </a:r>
            <a:r>
              <a:rPr lang="en-US" sz="1800" dirty="0" smtClean="0"/>
              <a:t>land.</a:t>
            </a:r>
            <a:endParaRPr lang="en-US" sz="1800" dirty="0"/>
          </a:p>
        </p:txBody>
      </p:sp>
      <p:sp>
        <p:nvSpPr>
          <p:cNvPr id="60421" name="Rectangle 5"/>
          <p:cNvSpPr>
            <a:spLocks noGrp="1" noChangeArrowheads="1"/>
          </p:cNvSpPr>
          <p:nvPr>
            <p:ph type="title"/>
          </p:nvPr>
        </p:nvSpPr>
        <p:spPr/>
        <p:txBody>
          <a:bodyPr/>
          <a:lstStyle/>
          <a:p>
            <a:r>
              <a:rPr lang="en-US"/>
              <a:t>The Hero’s Journey</a:t>
            </a:r>
          </a:p>
        </p:txBody>
      </p:sp>
    </p:spTree>
    <p:extLst>
      <p:ext uri="{BB962C8B-B14F-4D97-AF65-F5344CB8AC3E}">
        <p14:creationId xmlns:p14="http://schemas.microsoft.com/office/powerpoint/2010/main" val="425709172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 The Hero’s Journey</a:t>
            </a:r>
            <a:endParaRPr 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00200" y="1524000"/>
            <a:ext cx="5715000"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1267351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en-US" sz="4000" b="1" dirty="0" smtClean="0"/>
              <a:t/>
            </a:r>
            <a:br>
              <a:rPr lang="en-US" sz="4000" b="1" dirty="0" smtClean="0"/>
            </a:br>
            <a:r>
              <a:rPr lang="en-US" sz="4000" b="1" dirty="0" smtClean="0"/>
              <a:t>Characteristics </a:t>
            </a:r>
            <a:r>
              <a:rPr lang="en-US" sz="4000" b="1" dirty="0"/>
              <a:t>of the Hero’s Journey</a:t>
            </a:r>
            <a:r>
              <a:rPr lang="en-US" sz="4000" dirty="0"/>
              <a:t/>
            </a:r>
            <a:br>
              <a:rPr lang="en-US" sz="4000" dirty="0"/>
            </a:br>
            <a:endParaRPr lang="en-US" sz="4000" dirty="0"/>
          </a:p>
        </p:txBody>
      </p:sp>
      <p:sp>
        <p:nvSpPr>
          <p:cNvPr id="62467" name="Rectangle 3"/>
          <p:cNvSpPr>
            <a:spLocks noGrp="1" noChangeArrowheads="1"/>
          </p:cNvSpPr>
          <p:nvPr>
            <p:ph type="body" idx="1"/>
          </p:nvPr>
        </p:nvSpPr>
        <p:spPr/>
        <p:txBody>
          <a:bodyPr/>
          <a:lstStyle/>
          <a:p>
            <a:pPr>
              <a:lnSpc>
                <a:spcPct val="90000"/>
              </a:lnSpc>
            </a:pPr>
            <a:endParaRPr lang="en-US" sz="2400" dirty="0"/>
          </a:p>
          <a:p>
            <a:pPr>
              <a:lnSpc>
                <a:spcPct val="90000"/>
              </a:lnSpc>
            </a:pPr>
            <a:r>
              <a:rPr lang="en-US" sz="2000" dirty="0"/>
              <a:t>The hero is naïve and inexperienced</a:t>
            </a:r>
          </a:p>
          <a:p>
            <a:pPr>
              <a:lnSpc>
                <a:spcPct val="90000"/>
              </a:lnSpc>
            </a:pPr>
            <a:r>
              <a:rPr lang="en-US" sz="2000" dirty="0"/>
              <a:t>The hero meets monsters or monstrous men</a:t>
            </a:r>
          </a:p>
          <a:p>
            <a:pPr>
              <a:lnSpc>
                <a:spcPct val="90000"/>
              </a:lnSpc>
            </a:pPr>
            <a:r>
              <a:rPr lang="en-US" sz="2000" dirty="0"/>
              <a:t>The hero has a strange, wise being as a mentor</a:t>
            </a:r>
          </a:p>
          <a:p>
            <a:pPr>
              <a:lnSpc>
                <a:spcPct val="90000"/>
              </a:lnSpc>
            </a:pPr>
            <a:r>
              <a:rPr lang="en-US" sz="2000" dirty="0"/>
              <a:t>The hero </a:t>
            </a:r>
            <a:r>
              <a:rPr lang="en-US" sz="2000" dirty="0" smtClean="0"/>
              <a:t>yearns </a:t>
            </a:r>
            <a:r>
              <a:rPr lang="en-US" sz="2000" dirty="0"/>
              <a:t>for the beautiful lady who is sometimes his guide or inspiration</a:t>
            </a:r>
          </a:p>
          <a:p>
            <a:pPr>
              <a:lnSpc>
                <a:spcPct val="90000"/>
              </a:lnSpc>
            </a:pPr>
            <a:r>
              <a:rPr lang="en-US" sz="2000" dirty="0"/>
              <a:t>The hero must go on a journey, learn a lesson, change in some way, and return home</a:t>
            </a:r>
          </a:p>
          <a:p>
            <a:pPr>
              <a:lnSpc>
                <a:spcPct val="90000"/>
              </a:lnSpc>
            </a:pPr>
            <a:r>
              <a:rPr lang="en-US" sz="2000" dirty="0"/>
              <a:t>The hero often crosses a body of water or travels on a bridge.</a:t>
            </a:r>
          </a:p>
          <a:p>
            <a:pPr>
              <a:lnSpc>
                <a:spcPct val="90000"/>
              </a:lnSpc>
            </a:pPr>
            <a:r>
              <a:rPr lang="en-US" sz="2000" dirty="0"/>
              <a:t>The hero is born and raised in a rural setting away from cities</a:t>
            </a:r>
          </a:p>
          <a:p>
            <a:pPr>
              <a:lnSpc>
                <a:spcPct val="90000"/>
              </a:lnSpc>
            </a:pPr>
            <a:r>
              <a:rPr lang="en-US" sz="2000" dirty="0"/>
              <a:t>The origin of the hero is mysterious or the hero losses his/her parents at a young age, being raised by animals or a wise guardian</a:t>
            </a:r>
          </a:p>
        </p:txBody>
      </p:sp>
    </p:spTree>
    <p:extLst>
      <p:ext uri="{BB962C8B-B14F-4D97-AF65-F5344CB8AC3E}">
        <p14:creationId xmlns:p14="http://schemas.microsoft.com/office/powerpoint/2010/main" val="224488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Amongst those “repeated experiences” are repeated personality types, and those are drawn from by authors to develop their characters. These </a:t>
            </a:r>
            <a:r>
              <a:rPr lang="en-US" dirty="0"/>
              <a:t>c</a:t>
            </a:r>
            <a:r>
              <a:rPr lang="en-US" dirty="0" smtClean="0"/>
              <a:t>haracters fit a mold of some type that comes from a personality mold.</a:t>
            </a:r>
          </a:p>
          <a:p>
            <a:r>
              <a:rPr lang="en-US" dirty="0" smtClean="0"/>
              <a:t>These character types occur frequently in myths, legends, and folklore, and evoke strong feelings because they touch on the unconsciousness we inherited.</a:t>
            </a:r>
          </a:p>
          <a:p>
            <a:r>
              <a:rPr lang="en-US" dirty="0" smtClean="0"/>
              <a:t>These molds include good guys, bad guys, and everything in between.</a:t>
            </a:r>
            <a:endParaRPr lang="en-US" dirty="0"/>
          </a:p>
        </p:txBody>
      </p:sp>
      <p:sp>
        <p:nvSpPr>
          <p:cNvPr id="3" name="Title 2"/>
          <p:cNvSpPr>
            <a:spLocks noGrp="1"/>
          </p:cNvSpPr>
          <p:nvPr>
            <p:ph type="title"/>
          </p:nvPr>
        </p:nvSpPr>
        <p:spPr/>
        <p:txBody>
          <a:bodyPr/>
          <a:lstStyle/>
          <a:p>
            <a:r>
              <a:rPr lang="en-US" dirty="0" smtClean="0"/>
              <a:t>How does this apply to literature?</a:t>
            </a:r>
            <a:endParaRPr lang="en-US" dirty="0"/>
          </a:p>
        </p:txBody>
      </p:sp>
    </p:spTree>
    <p:extLst>
      <p:ext uri="{BB962C8B-B14F-4D97-AF65-F5344CB8AC3E}">
        <p14:creationId xmlns:p14="http://schemas.microsoft.com/office/powerpoint/2010/main" val="39129421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r>
              <a:rPr lang="en-US" sz="4000" b="1" dirty="0" smtClean="0"/>
              <a:t/>
            </a:r>
            <a:br>
              <a:rPr lang="en-US" sz="4000" b="1" dirty="0" smtClean="0"/>
            </a:br>
            <a:r>
              <a:rPr lang="en-US" sz="4000" b="1" dirty="0" smtClean="0"/>
              <a:t>Characteristics </a:t>
            </a:r>
            <a:r>
              <a:rPr lang="en-US" sz="4000" b="1" dirty="0"/>
              <a:t>of the Hero’s Journey</a:t>
            </a:r>
            <a:r>
              <a:rPr lang="en-US" sz="4000" dirty="0"/>
              <a:t/>
            </a:r>
            <a:br>
              <a:rPr lang="en-US" sz="4000" dirty="0"/>
            </a:br>
            <a:endParaRPr lang="en-US" sz="4000" dirty="0"/>
          </a:p>
        </p:txBody>
      </p:sp>
      <p:sp>
        <p:nvSpPr>
          <p:cNvPr id="63491" name="Rectangle 3"/>
          <p:cNvSpPr>
            <a:spLocks noGrp="1" noChangeArrowheads="1"/>
          </p:cNvSpPr>
          <p:nvPr>
            <p:ph type="body" idx="1"/>
          </p:nvPr>
        </p:nvSpPr>
        <p:spPr/>
        <p:txBody>
          <a:bodyPr>
            <a:normAutofit/>
          </a:bodyPr>
          <a:lstStyle/>
          <a:p>
            <a:pPr>
              <a:lnSpc>
                <a:spcPct val="80000"/>
              </a:lnSpc>
            </a:pPr>
            <a:endParaRPr lang="en-US" sz="1600" dirty="0"/>
          </a:p>
          <a:p>
            <a:pPr>
              <a:lnSpc>
                <a:spcPct val="80000"/>
              </a:lnSpc>
            </a:pPr>
            <a:r>
              <a:rPr lang="en-US" sz="2800" dirty="0"/>
              <a:t>The hero returns to the land of his/her birth in disguise or as an unknown</a:t>
            </a:r>
          </a:p>
          <a:p>
            <a:pPr>
              <a:lnSpc>
                <a:spcPct val="80000"/>
              </a:lnSpc>
            </a:pPr>
            <a:r>
              <a:rPr lang="en-US" sz="2800" dirty="0"/>
              <a:t>The hero is special, one of a kind. He/she might represent a whole nation or culture</a:t>
            </a:r>
          </a:p>
          <a:p>
            <a:pPr>
              <a:lnSpc>
                <a:spcPct val="80000"/>
              </a:lnSpc>
            </a:pPr>
            <a:r>
              <a:rPr lang="en-US" sz="2800" dirty="0"/>
              <a:t>The hero struggles for something valuable and important</a:t>
            </a:r>
          </a:p>
          <a:p>
            <a:pPr>
              <a:lnSpc>
                <a:spcPct val="80000"/>
              </a:lnSpc>
            </a:pPr>
            <a:r>
              <a:rPr lang="en-US" sz="2800" dirty="0"/>
              <a:t>The hero has help from divine or supernatural forces</a:t>
            </a:r>
          </a:p>
          <a:p>
            <a:pPr>
              <a:lnSpc>
                <a:spcPct val="80000"/>
              </a:lnSpc>
            </a:pPr>
            <a:r>
              <a:rPr lang="en-US" sz="2800" dirty="0"/>
              <a:t>The hero has a guide or guides</a:t>
            </a:r>
          </a:p>
          <a:p>
            <a:pPr>
              <a:lnSpc>
                <a:spcPct val="80000"/>
              </a:lnSpc>
              <a:buFont typeface="Wingdings" pitchFamily="2" charset="2"/>
              <a:buNone/>
            </a:pPr>
            <a:endParaRPr lang="en-US" sz="1800" dirty="0"/>
          </a:p>
        </p:txBody>
      </p:sp>
    </p:spTree>
    <p:extLst>
      <p:ext uri="{BB962C8B-B14F-4D97-AF65-F5344CB8AC3E}">
        <p14:creationId xmlns:p14="http://schemas.microsoft.com/office/powerpoint/2010/main" val="94711056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The hero goes through a rite of passage or initiation, an event that marks a change from an immature to a more mature understanding of the world</a:t>
            </a:r>
          </a:p>
          <a:p>
            <a:r>
              <a:rPr lang="en-US" dirty="0"/>
              <a:t>The hero undergoes some type of ritual or ceremony after his/her initiation</a:t>
            </a:r>
          </a:p>
          <a:p>
            <a:r>
              <a:rPr lang="en-US" dirty="0"/>
              <a:t>The hero has a loyal band of companions</a:t>
            </a:r>
          </a:p>
          <a:p>
            <a:r>
              <a:rPr lang="en-US" dirty="0"/>
              <a:t>The hero makes a stirring speech to his/her companions</a:t>
            </a:r>
          </a:p>
          <a:p>
            <a:r>
              <a:rPr lang="en-US" dirty="0"/>
              <a:t>The hero engages in tests or contests of strength (physical and/or mental) and shows pride in his/her excellence</a:t>
            </a:r>
          </a:p>
          <a:p>
            <a:r>
              <a:rPr lang="en-US" dirty="0"/>
              <a:t>The hero suffers an </a:t>
            </a:r>
            <a:r>
              <a:rPr lang="en-US" dirty="0" err="1"/>
              <a:t>unhealable</a:t>
            </a:r>
            <a:r>
              <a:rPr lang="en-US" dirty="0"/>
              <a:t> wound, sometimes an emotional or spiritual wound from which the hero never completely recovers.</a:t>
            </a:r>
          </a:p>
          <a:p>
            <a:endParaRPr lang="en-US" dirty="0"/>
          </a:p>
        </p:txBody>
      </p:sp>
      <p:sp>
        <p:nvSpPr>
          <p:cNvPr id="3" name="Title 2"/>
          <p:cNvSpPr>
            <a:spLocks noGrp="1"/>
          </p:cNvSpPr>
          <p:nvPr>
            <p:ph type="title"/>
          </p:nvPr>
        </p:nvSpPr>
        <p:spPr/>
        <p:txBody>
          <a:bodyPr/>
          <a:lstStyle/>
          <a:p>
            <a:r>
              <a:rPr lang="en-US" b="1" dirty="0"/>
              <a:t>Characteristics of the </a:t>
            </a:r>
            <a:r>
              <a:rPr lang="en-US" b="1" dirty="0" smtClean="0"/>
              <a:t/>
            </a:r>
            <a:br>
              <a:rPr lang="en-US" b="1" dirty="0" smtClean="0"/>
            </a:br>
            <a:r>
              <a:rPr lang="en-US" b="1" dirty="0" smtClean="0"/>
              <a:t>Hero’s </a:t>
            </a:r>
            <a:r>
              <a:rPr lang="en-US" b="1" dirty="0"/>
              <a:t>Journey</a:t>
            </a:r>
            <a:endParaRPr lang="en-US" dirty="0"/>
          </a:p>
        </p:txBody>
      </p:sp>
    </p:spTree>
    <p:extLst>
      <p:ext uri="{BB962C8B-B14F-4D97-AF65-F5344CB8AC3E}">
        <p14:creationId xmlns:p14="http://schemas.microsoft.com/office/powerpoint/2010/main" val="427225306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lstStyle/>
          <a:p>
            <a:pPr eaLnBrk="1" hangingPunct="1">
              <a:defRPr/>
            </a:pPr>
            <a:r>
              <a:rPr lang="en-US" sz="3600" dirty="0" smtClean="0"/>
              <a:t/>
            </a:r>
            <a:br>
              <a:rPr lang="en-US" sz="3600" dirty="0" smtClean="0"/>
            </a:br>
            <a:r>
              <a:rPr lang="en-US" sz="3600" dirty="0" smtClean="0"/>
              <a:t>Locations</a:t>
            </a:r>
          </a:p>
        </p:txBody>
      </p:sp>
      <p:sp>
        <p:nvSpPr>
          <p:cNvPr id="3" name="Content Placeholder 2"/>
          <p:cNvSpPr>
            <a:spLocks noGrp="1"/>
          </p:cNvSpPr>
          <p:nvPr>
            <p:ph idx="1"/>
          </p:nvPr>
        </p:nvSpPr>
        <p:spPr>
          <a:xfrm>
            <a:off x="457200" y="1600200"/>
            <a:ext cx="8229600" cy="5105400"/>
          </a:xfrm>
        </p:spPr>
        <p:txBody>
          <a:bodyPr>
            <a:normAutofit lnSpcReduction="10000"/>
          </a:bodyPr>
          <a:lstStyle/>
          <a:p>
            <a:pPr eaLnBrk="1" hangingPunct="1">
              <a:buFont typeface="Wingdings" pitchFamily="2" charset="2"/>
              <a:buNone/>
              <a:defRPr/>
            </a:pPr>
            <a:endParaRPr lang="en-US" sz="1200" b="1" u="sng" dirty="0" smtClean="0"/>
          </a:p>
          <a:p>
            <a:pPr eaLnBrk="1" hangingPunct="1">
              <a:buFont typeface="Wingdings" pitchFamily="2" charset="2"/>
              <a:buNone/>
              <a:defRPr/>
            </a:pPr>
            <a:r>
              <a:rPr lang="en-US" sz="1400" b="1" u="sng" dirty="0" smtClean="0"/>
              <a:t>Threshold</a:t>
            </a:r>
            <a:r>
              <a:rPr lang="en-US" sz="1400" dirty="0" smtClean="0"/>
              <a:t>- The gateway to the new world that the hero must enter to change and grow.</a:t>
            </a:r>
          </a:p>
          <a:p>
            <a:pPr eaLnBrk="1" hangingPunct="1">
              <a:buFont typeface="Wingdings" pitchFamily="2" charset="2"/>
              <a:buNone/>
              <a:defRPr/>
            </a:pPr>
            <a:endParaRPr lang="en-US" sz="1100" dirty="0" smtClean="0"/>
          </a:p>
          <a:p>
            <a:pPr eaLnBrk="1" hangingPunct="1">
              <a:buFont typeface="Wingdings" pitchFamily="2" charset="2"/>
              <a:buNone/>
              <a:defRPr/>
            </a:pPr>
            <a:r>
              <a:rPr lang="en-US" sz="1400" b="1" u="sng" dirty="0" smtClean="0"/>
              <a:t>Underworld</a:t>
            </a:r>
            <a:r>
              <a:rPr lang="en-US" sz="1400" dirty="0" smtClean="0"/>
              <a:t>- The place of death where the hero will encounter the dark side of humanity.</a:t>
            </a:r>
          </a:p>
          <a:p>
            <a:pPr eaLnBrk="1" hangingPunct="1">
              <a:buFont typeface="Wingdings" pitchFamily="2" charset="2"/>
              <a:buNone/>
              <a:defRPr/>
            </a:pPr>
            <a:endParaRPr lang="en-US" sz="1000" dirty="0" smtClean="0"/>
          </a:p>
          <a:p>
            <a:pPr eaLnBrk="1" hangingPunct="1">
              <a:buFont typeface="Wingdings" pitchFamily="2" charset="2"/>
              <a:buNone/>
              <a:defRPr/>
            </a:pPr>
            <a:r>
              <a:rPr lang="en-US" sz="1400" b="1" u="sng" dirty="0" smtClean="0"/>
              <a:t>Wilderness</a:t>
            </a:r>
            <a:r>
              <a:rPr lang="en-US" sz="1400" dirty="0" smtClean="0"/>
              <a:t>- The uncivilized area ;Threatens the survival of the hero; Place of great danger</a:t>
            </a:r>
          </a:p>
          <a:p>
            <a:pPr eaLnBrk="1" hangingPunct="1">
              <a:buFont typeface="Wingdings" pitchFamily="2" charset="2"/>
              <a:buNone/>
              <a:defRPr/>
            </a:pPr>
            <a:r>
              <a:rPr lang="en-US" sz="1400" dirty="0" smtClean="0"/>
              <a:t> </a:t>
            </a:r>
          </a:p>
          <a:p>
            <a:pPr eaLnBrk="1" hangingPunct="1">
              <a:buFont typeface="Wingdings" pitchFamily="2" charset="2"/>
              <a:buNone/>
              <a:defRPr/>
            </a:pPr>
            <a:r>
              <a:rPr lang="en-US" sz="1400" dirty="0" smtClean="0"/>
              <a:t> </a:t>
            </a:r>
            <a:r>
              <a:rPr lang="en-US" sz="1400" b="1" u="sng" dirty="0" smtClean="0"/>
              <a:t>River</a:t>
            </a:r>
            <a:r>
              <a:rPr lang="en-US" sz="1400" dirty="0" smtClean="0"/>
              <a:t>- The water which washes away sin or evil; Symbolizes time passing and the flow of circumstances</a:t>
            </a:r>
          </a:p>
          <a:p>
            <a:pPr eaLnBrk="1" hangingPunct="1">
              <a:buFont typeface="Wingdings" pitchFamily="2" charset="2"/>
              <a:buNone/>
              <a:defRPr/>
            </a:pPr>
            <a:endParaRPr lang="en-US" sz="1000" dirty="0" smtClean="0"/>
          </a:p>
          <a:p>
            <a:pPr eaLnBrk="1" hangingPunct="1">
              <a:buFont typeface="Wingdings" pitchFamily="2" charset="2"/>
              <a:buNone/>
              <a:defRPr/>
            </a:pPr>
            <a:r>
              <a:rPr lang="en-US" sz="1400" b="1" u="sng" dirty="0" smtClean="0"/>
              <a:t>Crossroads</a:t>
            </a:r>
            <a:r>
              <a:rPr lang="en-US" sz="1400" dirty="0" smtClean="0"/>
              <a:t>- The place or time of sudden decisions;  Hero realizes a change must be made or punishment occurs</a:t>
            </a:r>
          </a:p>
          <a:p>
            <a:pPr eaLnBrk="1" hangingPunct="1">
              <a:buFont typeface="Wingdings" pitchFamily="2" charset="2"/>
              <a:buNone/>
              <a:defRPr/>
            </a:pPr>
            <a:endParaRPr lang="en-US" sz="1000" dirty="0" smtClean="0"/>
          </a:p>
          <a:p>
            <a:pPr eaLnBrk="1" hangingPunct="1">
              <a:buFont typeface="Wingdings" pitchFamily="2" charset="2"/>
              <a:buNone/>
              <a:defRPr/>
            </a:pPr>
            <a:r>
              <a:rPr lang="en-US" sz="1400" b="1" u="sng" dirty="0" smtClean="0"/>
              <a:t>Maze</a:t>
            </a:r>
            <a:r>
              <a:rPr lang="en-US" sz="1400" dirty="0" smtClean="0"/>
              <a:t>- The puzzling dilemma or the great uncertainty ; Symbolizes the dangerous monster inside oneself </a:t>
            </a:r>
          </a:p>
          <a:p>
            <a:pPr eaLnBrk="1" hangingPunct="1">
              <a:buFont typeface="Wingdings" pitchFamily="2" charset="2"/>
              <a:buNone/>
              <a:defRPr/>
            </a:pPr>
            <a:endParaRPr lang="en-US" sz="900" dirty="0" smtClean="0"/>
          </a:p>
          <a:p>
            <a:pPr eaLnBrk="1" hangingPunct="1">
              <a:buFont typeface="Wingdings" pitchFamily="2" charset="2"/>
              <a:buNone/>
              <a:defRPr/>
            </a:pPr>
            <a:r>
              <a:rPr lang="en-US" sz="1400" dirty="0" smtClean="0"/>
              <a:t> </a:t>
            </a:r>
            <a:r>
              <a:rPr lang="en-US" sz="1400" b="1" u="sng" dirty="0" smtClean="0"/>
              <a:t>Castle</a:t>
            </a:r>
            <a:r>
              <a:rPr lang="en-US" sz="1400" dirty="0" smtClean="0"/>
              <a:t>- A strong place of safety; It generally holds the princess or the treasure; May be enchanted or bewitched.</a:t>
            </a:r>
          </a:p>
          <a:p>
            <a:pPr eaLnBrk="1" hangingPunct="1">
              <a:buFont typeface="Wingdings" pitchFamily="2" charset="2"/>
              <a:buNone/>
              <a:defRPr/>
            </a:pPr>
            <a:endParaRPr lang="en-US" sz="900" dirty="0" smtClean="0"/>
          </a:p>
          <a:p>
            <a:pPr>
              <a:buNone/>
              <a:defRPr/>
            </a:pPr>
            <a:r>
              <a:rPr lang="en-US" sz="1400" b="1" u="sng" dirty="0"/>
              <a:t>Cave- </a:t>
            </a:r>
            <a:r>
              <a:rPr lang="en-US" sz="1400" dirty="0"/>
              <a:t> The entry of a dark place that contains mystery or a monster; represents the unconscious </a:t>
            </a:r>
            <a:r>
              <a:rPr lang="en-US" sz="1400" dirty="0" smtClean="0"/>
              <a:t>mind</a:t>
            </a:r>
          </a:p>
        </p:txBody>
      </p:sp>
    </p:spTree>
    <p:extLst>
      <p:ext uri="{BB962C8B-B14F-4D97-AF65-F5344CB8AC3E}">
        <p14:creationId xmlns:p14="http://schemas.microsoft.com/office/powerpoint/2010/main" val="34578457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 calcmode="lin" valueType="num">
                                      <p:cBhvr additive="base">
                                        <p:cTn id="2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 calcmode="lin" valueType="num">
                                      <p:cBhvr additive="base">
                                        <p:cTn id="2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anim calcmode="lin" valueType="num">
                                      <p:cBhvr additive="base">
                                        <p:cTn id="3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9" end="9"/>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anim calcmode="lin" valueType="num">
                                      <p:cBhvr additive="base">
                                        <p:cTn id="39"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
                                            <p:txEl>
                                              <p:pRg st="13" end="13"/>
                                            </p:txEl>
                                          </p:spTgt>
                                        </p:tgtEl>
                                        <p:attrNameLst>
                                          <p:attrName>style.visibility</p:attrName>
                                        </p:attrNameLst>
                                      </p:cBhvr>
                                      <p:to>
                                        <p:strVal val="visible"/>
                                      </p:to>
                                    </p:set>
                                    <p:anim calcmode="lin" valueType="num">
                                      <p:cBhvr additive="base">
                                        <p:cTn id="43"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13" end="13"/>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3">
                                            <p:txEl>
                                              <p:pRg st="15" end="15"/>
                                            </p:txEl>
                                          </p:spTgt>
                                        </p:tgtEl>
                                        <p:attrNameLst>
                                          <p:attrName>style.visibility</p:attrName>
                                        </p:attrNameLst>
                                      </p:cBhvr>
                                      <p:to>
                                        <p:strVal val="visible"/>
                                      </p:to>
                                    </p:set>
                                    <p:anim calcmode="lin" valueType="num">
                                      <p:cBhvr additive="base">
                                        <p:cTn id="47" dur="500" fill="hold"/>
                                        <p:tgtEl>
                                          <p:spTgt spid="3">
                                            <p:txEl>
                                              <p:pRg st="15" end="15"/>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15" end="1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0"/>
            <a:ext cx="8407893" cy="4910329"/>
          </a:xfrm>
        </p:spPr>
        <p:txBody>
          <a:bodyPr>
            <a:noAutofit/>
          </a:bodyPr>
          <a:lstStyle/>
          <a:p>
            <a:r>
              <a:rPr lang="en-US" sz="2400" b="1" u="sng" dirty="0" smtClean="0"/>
              <a:t>Light </a:t>
            </a:r>
            <a:r>
              <a:rPr lang="en-US" sz="2400" b="1" u="sng" dirty="0"/>
              <a:t>vs. Darkness </a:t>
            </a:r>
            <a:r>
              <a:rPr lang="en-US" sz="2400" dirty="0"/>
              <a:t>– Light usually suggests hope, renewal, OR intellectual illumination; darkness implies the unknown, ignorance, or despair</a:t>
            </a:r>
            <a:r>
              <a:rPr lang="en-US" sz="2400" dirty="0" smtClean="0"/>
              <a:t>.</a:t>
            </a:r>
          </a:p>
          <a:p>
            <a:endParaRPr lang="en-US" sz="2400" dirty="0"/>
          </a:p>
          <a:p>
            <a:r>
              <a:rPr lang="en-US" sz="2400" b="1" u="sng" dirty="0"/>
              <a:t>Water vs. Desert </a:t>
            </a:r>
            <a:r>
              <a:rPr lang="en-US" sz="2400" dirty="0"/>
              <a:t>– Because water is necessary to life and growth, it commonly appears as a birth or rebirth symbol. Water is used in baptism services, which solemnizes spiritual births. Similarly, the appearance of rain in a work of literature can suggest a character’s spiritual birth.</a:t>
            </a:r>
          </a:p>
          <a:p>
            <a:pPr marL="45720" indent="0">
              <a:buNone/>
            </a:pPr>
            <a:endParaRPr lang="en-US" sz="1000" dirty="0"/>
          </a:p>
        </p:txBody>
      </p:sp>
      <p:sp>
        <p:nvSpPr>
          <p:cNvPr id="3" name="Title 2"/>
          <p:cNvSpPr>
            <a:spLocks noGrp="1"/>
          </p:cNvSpPr>
          <p:nvPr>
            <p:ph type="title"/>
          </p:nvPr>
        </p:nvSpPr>
        <p:spPr/>
        <p:txBody>
          <a:bodyPr/>
          <a:lstStyle/>
          <a:p>
            <a:r>
              <a:rPr lang="en-US" dirty="0"/>
              <a:t>SYMBOLIC </a:t>
            </a:r>
            <a:r>
              <a:rPr lang="en-US" dirty="0" smtClean="0"/>
              <a:t>ARCHETYPES</a:t>
            </a:r>
            <a:endParaRPr lang="en-US" dirty="0"/>
          </a:p>
        </p:txBody>
      </p:sp>
    </p:spTree>
    <p:extLst>
      <p:ext uri="{BB962C8B-B14F-4D97-AF65-F5344CB8AC3E}">
        <p14:creationId xmlns:p14="http://schemas.microsoft.com/office/powerpoint/2010/main" val="250961995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Heaven vs. Hell – Humanity has traditionally associated parts of the universe not accessible to it with the dwelling places of the primordial forces that govern its world. The skies and mountaintops house its gods; the bowels of the earth contain the diabolic forces that inhabit its universe.</a:t>
            </a:r>
          </a:p>
          <a:p>
            <a:r>
              <a:rPr lang="en-US" dirty="0"/>
              <a:t>Haven vs. Wilderness – Places of safety contrast sharply against the dangerous wilderness. Heroes are often sheltered for a time to regain health and resources.</a:t>
            </a:r>
          </a:p>
          <a:p>
            <a:r>
              <a:rPr lang="en-US" dirty="0"/>
              <a:t>Supernatural Intervention – The gods intervene on the side of the hero or sometimes against him.</a:t>
            </a:r>
          </a:p>
          <a:p>
            <a:r>
              <a:rPr lang="en-US" dirty="0"/>
              <a:t>Fire vs. Ice – Fire represents knowledge, light, life, and rebirth while ice like desert represents ignorance, darkness, sterility, and death.</a:t>
            </a:r>
          </a:p>
          <a:p>
            <a:endParaRPr lang="en-US" dirty="0"/>
          </a:p>
        </p:txBody>
      </p:sp>
      <p:sp>
        <p:nvSpPr>
          <p:cNvPr id="3" name="Title 2"/>
          <p:cNvSpPr>
            <a:spLocks noGrp="1"/>
          </p:cNvSpPr>
          <p:nvPr>
            <p:ph type="title"/>
          </p:nvPr>
        </p:nvSpPr>
        <p:spPr/>
        <p:txBody>
          <a:bodyPr/>
          <a:lstStyle/>
          <a:p>
            <a:r>
              <a:rPr lang="en-US" dirty="0" smtClean="0"/>
              <a:t>Symbolic archetypes continued</a:t>
            </a:r>
            <a:endParaRPr lang="en-US" dirty="0"/>
          </a:p>
        </p:txBody>
      </p:sp>
    </p:spTree>
    <p:extLst>
      <p:ext uri="{BB962C8B-B14F-4D97-AF65-F5344CB8AC3E}">
        <p14:creationId xmlns:p14="http://schemas.microsoft.com/office/powerpoint/2010/main" val="67482333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a:t>Three – the Trinity (Father, Son, Holy Ghost); Mind, Body, Spirit, Birth, Life, Death </a:t>
            </a:r>
            <a:endParaRPr lang="en-US" sz="2400" dirty="0" smtClean="0"/>
          </a:p>
          <a:p>
            <a:r>
              <a:rPr lang="en-US" sz="2400" dirty="0" smtClean="0"/>
              <a:t>Four </a:t>
            </a:r>
            <a:r>
              <a:rPr lang="en-US" sz="2400" dirty="0"/>
              <a:t>– Mankind (four limbs), four elements, four seasons </a:t>
            </a:r>
            <a:endParaRPr lang="en-US" sz="2400" dirty="0" smtClean="0"/>
          </a:p>
          <a:p>
            <a:r>
              <a:rPr lang="en-US" sz="2400" dirty="0" smtClean="0"/>
              <a:t>Six </a:t>
            </a:r>
            <a:r>
              <a:rPr lang="en-US" sz="2400" dirty="0"/>
              <a:t>– devil, evil</a:t>
            </a:r>
          </a:p>
          <a:p>
            <a:r>
              <a:rPr lang="en-US" sz="2400" dirty="0"/>
              <a:t>Seven – Divinity (3) + Mankind (4) = relationship between man and God, seven deadly sins, seven days of week, seven days to create the world, seven stages of civilization, seven colors of the rainbow, seven gifts of Holy Spirit.</a:t>
            </a:r>
          </a:p>
          <a:p>
            <a:pPr marL="45720" indent="0">
              <a:buNone/>
            </a:pPr>
            <a:endParaRPr lang="en-US" dirty="0"/>
          </a:p>
        </p:txBody>
      </p:sp>
      <p:sp>
        <p:nvSpPr>
          <p:cNvPr id="3" name="Title 2"/>
          <p:cNvSpPr>
            <a:spLocks noGrp="1"/>
          </p:cNvSpPr>
          <p:nvPr>
            <p:ph type="title"/>
          </p:nvPr>
        </p:nvSpPr>
        <p:spPr/>
        <p:txBody>
          <a:bodyPr/>
          <a:lstStyle/>
          <a:p>
            <a:r>
              <a:rPr lang="en-US" dirty="0" smtClean="0"/>
              <a:t>numbers</a:t>
            </a:r>
            <a:endParaRPr lang="en-US" dirty="0"/>
          </a:p>
        </p:txBody>
      </p:sp>
    </p:spTree>
    <p:extLst>
      <p:ext uri="{BB962C8B-B14F-4D97-AF65-F5344CB8AC3E}">
        <p14:creationId xmlns:p14="http://schemas.microsoft.com/office/powerpoint/2010/main" val="163285221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10000"/>
          </a:bodyPr>
          <a:lstStyle/>
          <a:p>
            <a:r>
              <a:rPr lang="en-US" dirty="0"/>
              <a:t>Black (darkness) – chaos, mystery, the unknown, before existence, death, the unconscious, evil </a:t>
            </a:r>
            <a:endParaRPr lang="en-US" dirty="0" smtClean="0"/>
          </a:p>
          <a:p>
            <a:r>
              <a:rPr lang="en-US" dirty="0" smtClean="0"/>
              <a:t>Red </a:t>
            </a:r>
            <a:r>
              <a:rPr lang="en-US" dirty="0"/>
              <a:t>– blood, sacrifice; violent passion, disorder, sunrise, birth, fire, emotion, wounds, death, </a:t>
            </a:r>
            <a:r>
              <a:rPr lang="en-US" dirty="0" smtClean="0"/>
              <a:t>sentiment, mother</a:t>
            </a:r>
            <a:r>
              <a:rPr lang="en-US" dirty="0"/>
              <a:t>, </a:t>
            </a:r>
            <a:r>
              <a:rPr lang="en-US" dirty="0" smtClean="0"/>
              <a:t>Mars, </a:t>
            </a:r>
            <a:r>
              <a:rPr lang="en-US" dirty="0"/>
              <a:t>anger, excitement, heat, physical stimulation </a:t>
            </a:r>
            <a:endParaRPr lang="en-US" dirty="0" smtClean="0"/>
          </a:p>
          <a:p>
            <a:r>
              <a:rPr lang="en-US" dirty="0" smtClean="0"/>
              <a:t>Green </a:t>
            </a:r>
            <a:r>
              <a:rPr lang="en-US" dirty="0"/>
              <a:t>– hope, growth, envy, Earth, fertility, sensation, vegetation, death, water, nature, sympathy</a:t>
            </a:r>
            <a:r>
              <a:rPr lang="en-US" dirty="0" smtClean="0"/>
              <a:t>, adaptability</a:t>
            </a:r>
            <a:r>
              <a:rPr lang="en-US" dirty="0"/>
              <a:t>, growth, Jupiter and Venus</a:t>
            </a:r>
            <a:r>
              <a:rPr lang="en-US" dirty="0" smtClean="0"/>
              <a:t>,</a:t>
            </a:r>
          </a:p>
          <a:p>
            <a:r>
              <a:rPr lang="en-US" dirty="0" smtClean="0"/>
              <a:t>White </a:t>
            </a:r>
            <a:r>
              <a:rPr lang="en-US" dirty="0"/>
              <a:t>(light) – purity, peace, innocence, goodness, Spirit, </a:t>
            </a:r>
            <a:r>
              <a:rPr lang="en-US" dirty="0" smtClean="0"/>
              <a:t>morality, creative </a:t>
            </a:r>
            <a:r>
              <a:rPr lang="en-US" dirty="0"/>
              <a:t>force, the direction East</a:t>
            </a:r>
            <a:r>
              <a:rPr lang="en-US" dirty="0" smtClean="0"/>
              <a:t>, spiritual </a:t>
            </a:r>
            <a:r>
              <a:rPr lang="en-US" dirty="0"/>
              <a:t>thought </a:t>
            </a:r>
            <a:endParaRPr lang="en-US" dirty="0" smtClean="0"/>
          </a:p>
          <a:p>
            <a:r>
              <a:rPr lang="en-US" dirty="0" smtClean="0"/>
              <a:t>Orange </a:t>
            </a:r>
            <a:r>
              <a:rPr lang="en-US" dirty="0"/>
              <a:t>– fire, pride, ambition, egoism, Venus</a:t>
            </a:r>
            <a:r>
              <a:rPr lang="en-US" dirty="0" smtClean="0"/>
              <a:t>, </a:t>
            </a:r>
          </a:p>
          <a:p>
            <a:r>
              <a:rPr lang="en-US" dirty="0" smtClean="0"/>
              <a:t>Blue </a:t>
            </a:r>
            <a:r>
              <a:rPr lang="en-US" dirty="0"/>
              <a:t>– clear sky, the day, the sea, height, depth, heaven, religious feeling, devotion, innocence, truth</a:t>
            </a:r>
            <a:r>
              <a:rPr lang="en-US" dirty="0" smtClean="0"/>
              <a:t>, spirituality</a:t>
            </a:r>
            <a:r>
              <a:rPr lang="en-US" dirty="0"/>
              <a:t>, Jupiter, </a:t>
            </a:r>
            <a:r>
              <a:rPr lang="en-US" dirty="0" smtClean="0"/>
              <a:t>physical </a:t>
            </a:r>
            <a:r>
              <a:rPr lang="en-US" dirty="0"/>
              <a:t>soothing and cooling </a:t>
            </a:r>
            <a:endParaRPr lang="en-US" dirty="0" smtClean="0"/>
          </a:p>
          <a:p>
            <a:r>
              <a:rPr lang="en-US" dirty="0" smtClean="0"/>
              <a:t>Violet </a:t>
            </a:r>
            <a:r>
              <a:rPr lang="en-US" dirty="0"/>
              <a:t>– water, nostalgia, memory, advanced spirituality, Neptune, </a:t>
            </a:r>
          </a:p>
          <a:p>
            <a:r>
              <a:rPr lang="en-US" dirty="0"/>
              <a:t>Gold – Majesty, sun, wealth, corn (life dependency), truth </a:t>
            </a:r>
            <a:endParaRPr lang="en-US" dirty="0" smtClean="0"/>
          </a:p>
          <a:p>
            <a:r>
              <a:rPr lang="en-US" dirty="0" smtClean="0"/>
              <a:t>Silver </a:t>
            </a:r>
            <a:r>
              <a:rPr lang="en-US" dirty="0"/>
              <a:t>– Moon, wealth</a:t>
            </a:r>
          </a:p>
          <a:p>
            <a:endParaRPr lang="en-US" dirty="0"/>
          </a:p>
        </p:txBody>
      </p:sp>
      <p:sp>
        <p:nvSpPr>
          <p:cNvPr id="3" name="Title 2"/>
          <p:cNvSpPr>
            <a:spLocks noGrp="1"/>
          </p:cNvSpPr>
          <p:nvPr>
            <p:ph type="title"/>
          </p:nvPr>
        </p:nvSpPr>
        <p:spPr/>
        <p:txBody>
          <a:bodyPr/>
          <a:lstStyle/>
          <a:p>
            <a:r>
              <a:rPr lang="en-US" dirty="0" smtClean="0"/>
              <a:t>colors</a:t>
            </a:r>
            <a:endParaRPr lang="en-US" dirty="0"/>
          </a:p>
        </p:txBody>
      </p:sp>
    </p:spTree>
    <p:extLst>
      <p:ext uri="{BB962C8B-B14F-4D97-AF65-F5344CB8AC3E}">
        <p14:creationId xmlns:p14="http://schemas.microsoft.com/office/powerpoint/2010/main" val="368711897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a:t>Oval – woman, passivity Triangle – communication, between heaven and earth, fire, the number 3, trinity, </a:t>
            </a:r>
            <a:r>
              <a:rPr lang="en-US" dirty="0" smtClean="0"/>
              <a:t>aspiration, movement </a:t>
            </a:r>
            <a:r>
              <a:rPr lang="en-US" dirty="0"/>
              <a:t>upward, return to origins, sight</a:t>
            </a:r>
            <a:r>
              <a:rPr lang="en-US" b="1" dirty="0"/>
              <a:t>, </a:t>
            </a:r>
            <a:r>
              <a:rPr lang="en-US" dirty="0"/>
              <a:t>light </a:t>
            </a:r>
            <a:endParaRPr lang="en-US" dirty="0" smtClean="0"/>
          </a:p>
          <a:p>
            <a:r>
              <a:rPr lang="en-US" dirty="0" smtClean="0"/>
              <a:t>Square </a:t>
            </a:r>
            <a:r>
              <a:rPr lang="en-US" dirty="0"/>
              <a:t>– pluralism, earth, firmness, stability, construction, material solidity, the number four</a:t>
            </a:r>
          </a:p>
          <a:p>
            <a:r>
              <a:rPr lang="en-US" dirty="0"/>
              <a:t>Rectangle – the most rational, most secure </a:t>
            </a:r>
            <a:endParaRPr lang="en-US" dirty="0" smtClean="0"/>
          </a:p>
          <a:p>
            <a:r>
              <a:rPr lang="en-US" dirty="0" smtClean="0"/>
              <a:t>Cross </a:t>
            </a:r>
            <a:r>
              <a:rPr lang="en-US" dirty="0"/>
              <a:t>– the Tree of life, axis of the world, struggle, martyrdom, orientation in space </a:t>
            </a:r>
            <a:endParaRPr lang="en-US" dirty="0" smtClean="0"/>
          </a:p>
          <a:p>
            <a:r>
              <a:rPr lang="en-US" dirty="0" smtClean="0"/>
              <a:t>Circle </a:t>
            </a:r>
            <a:r>
              <a:rPr lang="en-US" dirty="0"/>
              <a:t>– Heaven, intellect, thought, sun, the number two, unity, perfection, eternity, oneness, </a:t>
            </a:r>
            <a:r>
              <a:rPr lang="en-US" dirty="0" smtClean="0"/>
              <a:t>celestial realm</a:t>
            </a:r>
            <a:r>
              <a:rPr lang="en-US" dirty="0"/>
              <a:t>, hearing, sound </a:t>
            </a:r>
            <a:endParaRPr lang="en-US" dirty="0" smtClean="0"/>
          </a:p>
          <a:p>
            <a:r>
              <a:rPr lang="en-US" dirty="0" smtClean="0"/>
              <a:t>Spiral </a:t>
            </a:r>
            <a:r>
              <a:rPr lang="en-US" dirty="0"/>
              <a:t>– the evolution of the universe, orbit, growth, deepening, cosmic motion, relationship </a:t>
            </a:r>
            <a:r>
              <a:rPr lang="en-US" dirty="0" smtClean="0"/>
              <a:t>between</a:t>
            </a:r>
            <a:r>
              <a:rPr lang="en-US" dirty="0"/>
              <a:t> </a:t>
            </a:r>
            <a:r>
              <a:rPr lang="en-US" dirty="0" smtClean="0"/>
              <a:t>unity </a:t>
            </a:r>
            <a:r>
              <a:rPr lang="en-US" dirty="0"/>
              <a:t>and multiplicity, macrocosm, breath, spirit, </a:t>
            </a:r>
            <a:r>
              <a:rPr lang="en-US" dirty="0" smtClean="0"/>
              <a:t>water</a:t>
            </a:r>
            <a:endParaRPr lang="en-US" dirty="0"/>
          </a:p>
          <a:p>
            <a:endParaRPr lang="en-US" dirty="0"/>
          </a:p>
        </p:txBody>
      </p:sp>
      <p:sp>
        <p:nvSpPr>
          <p:cNvPr id="3" name="Title 2"/>
          <p:cNvSpPr>
            <a:spLocks noGrp="1"/>
          </p:cNvSpPr>
          <p:nvPr>
            <p:ph type="title"/>
          </p:nvPr>
        </p:nvSpPr>
        <p:spPr/>
        <p:txBody>
          <a:bodyPr/>
          <a:lstStyle/>
          <a:p>
            <a:r>
              <a:rPr lang="en-US" dirty="0" smtClean="0"/>
              <a:t>shapes</a:t>
            </a:r>
            <a:endParaRPr lang="en-US" dirty="0"/>
          </a:p>
        </p:txBody>
      </p:sp>
    </p:spTree>
    <p:extLst>
      <p:ext uri="{BB962C8B-B14F-4D97-AF65-F5344CB8AC3E}">
        <p14:creationId xmlns:p14="http://schemas.microsoft.com/office/powerpoint/2010/main" val="9700142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dirty="0"/>
              <a:t>Air – activity, creativity, breath, light, freedom (liberty), movement </a:t>
            </a:r>
            <a:endParaRPr lang="en-US" dirty="0" smtClean="0"/>
          </a:p>
          <a:p>
            <a:r>
              <a:rPr lang="en-US" dirty="0" smtClean="0"/>
              <a:t>Ascent </a:t>
            </a:r>
            <a:r>
              <a:rPr lang="en-US" dirty="0"/>
              <a:t>– height, transcendence, inward journey, increasing intensity Center – thought, unity, timelessness</a:t>
            </a:r>
            <a:r>
              <a:rPr lang="en-US" dirty="0" smtClean="0"/>
              <a:t>, </a:t>
            </a:r>
            <a:r>
              <a:rPr lang="en-US" dirty="0"/>
              <a:t>paradise, creator, infinity</a:t>
            </a:r>
            <a:r>
              <a:rPr lang="en-US" dirty="0" smtClean="0"/>
              <a:t>,</a:t>
            </a:r>
            <a:endParaRPr lang="en-US" dirty="0"/>
          </a:p>
          <a:p>
            <a:r>
              <a:rPr lang="en-US" dirty="0" smtClean="0"/>
              <a:t>Duality </a:t>
            </a:r>
            <a:r>
              <a:rPr lang="en-US" dirty="0"/>
              <a:t>– Yin-Yang, opposites, complements, positive-negative, male-female, life-death </a:t>
            </a:r>
          </a:p>
          <a:p>
            <a:r>
              <a:rPr lang="en-US" dirty="0" smtClean="0"/>
              <a:t>Earth </a:t>
            </a:r>
            <a:r>
              <a:rPr lang="en-US" dirty="0"/>
              <a:t>– passive, feminine, receptive, solid</a:t>
            </a:r>
          </a:p>
          <a:p>
            <a:r>
              <a:rPr lang="en-US" dirty="0"/>
              <a:t>Descent – unconscious, potentialities of being, animal nature</a:t>
            </a:r>
          </a:p>
          <a:p>
            <a:r>
              <a:rPr lang="en-US" dirty="0" smtClean="0"/>
              <a:t>Fire </a:t>
            </a:r>
            <a:r>
              <a:rPr lang="en-US" dirty="0"/>
              <a:t>– the ability to transform, love, life, health, control, sun, God, passion, spiritual energy, regeneration</a:t>
            </a:r>
          </a:p>
          <a:p>
            <a:r>
              <a:rPr lang="en-US" dirty="0" smtClean="0"/>
              <a:t>Lake </a:t>
            </a:r>
            <a:r>
              <a:rPr lang="en-US" dirty="0"/>
              <a:t>– mystery, depth, </a:t>
            </a:r>
            <a:r>
              <a:rPr lang="en-US" dirty="0" smtClean="0"/>
              <a:t>unconscious </a:t>
            </a:r>
          </a:p>
          <a:p>
            <a:r>
              <a:rPr lang="en-US" dirty="0" smtClean="0"/>
              <a:t>Crescent </a:t>
            </a:r>
            <a:r>
              <a:rPr lang="en-US" dirty="0"/>
              <a:t>moon – change, transition </a:t>
            </a:r>
            <a:endParaRPr lang="en-US" dirty="0" smtClean="0"/>
          </a:p>
          <a:p>
            <a:r>
              <a:rPr lang="en-US" dirty="0" smtClean="0"/>
              <a:t>Mountain </a:t>
            </a:r>
            <a:r>
              <a:rPr lang="en-US" dirty="0"/>
              <a:t>– height, mass, loftiness, center of the world, ambition, goals </a:t>
            </a:r>
            <a:endParaRPr lang="en-US" dirty="0" smtClean="0"/>
          </a:p>
          <a:p>
            <a:r>
              <a:rPr lang="en-US" dirty="0" smtClean="0"/>
              <a:t>Valley </a:t>
            </a:r>
            <a:r>
              <a:rPr lang="en-US" dirty="0"/>
              <a:t>– depression, low-points, evil, unknown </a:t>
            </a:r>
          </a:p>
          <a:p>
            <a:endParaRPr lang="en-US" dirty="0"/>
          </a:p>
        </p:txBody>
      </p:sp>
      <p:sp>
        <p:nvSpPr>
          <p:cNvPr id="3" name="Title 2"/>
          <p:cNvSpPr>
            <a:spLocks noGrp="1"/>
          </p:cNvSpPr>
          <p:nvPr>
            <p:ph type="title"/>
          </p:nvPr>
        </p:nvSpPr>
        <p:spPr/>
        <p:txBody>
          <a:bodyPr/>
          <a:lstStyle/>
          <a:p>
            <a:r>
              <a:rPr lang="en-US" dirty="0" smtClean="0"/>
              <a:t>Nature</a:t>
            </a:r>
            <a:endParaRPr lang="en-US" dirty="0"/>
          </a:p>
        </p:txBody>
      </p:sp>
    </p:spTree>
    <p:extLst>
      <p:ext uri="{BB962C8B-B14F-4D97-AF65-F5344CB8AC3E}">
        <p14:creationId xmlns:p14="http://schemas.microsoft.com/office/powerpoint/2010/main" val="383039799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dirty="0"/>
              <a:t>Sun – Hero, son of Heaven, knowledge, the Divine eye, fire, life force, creative-guiding force, brightness, splendor, active awakening, healing, resurrection, ultimate wholeness </a:t>
            </a:r>
          </a:p>
          <a:p>
            <a:r>
              <a:rPr lang="en-US" dirty="0"/>
              <a:t>Water – passive, feminine </a:t>
            </a:r>
          </a:p>
          <a:p>
            <a:r>
              <a:rPr lang="en-US" dirty="0"/>
              <a:t>Rivers/Streams – life force, life cycle </a:t>
            </a:r>
          </a:p>
          <a:p>
            <a:r>
              <a:rPr lang="en-US" dirty="0"/>
              <a:t>Stars – guidance </a:t>
            </a:r>
          </a:p>
          <a:p>
            <a:r>
              <a:rPr lang="en-US" dirty="0"/>
              <a:t>Wind – Holy Spirit, life, messenger </a:t>
            </a:r>
          </a:p>
          <a:p>
            <a:r>
              <a:rPr lang="en-US" dirty="0"/>
              <a:t>Ice/Snow – coldness, barrenness </a:t>
            </a:r>
          </a:p>
          <a:p>
            <a:r>
              <a:rPr lang="en-US" dirty="0"/>
              <a:t>Clouds/Mist – mystery, sacred </a:t>
            </a:r>
          </a:p>
          <a:p>
            <a:r>
              <a:rPr lang="en-US" dirty="0"/>
              <a:t>Rain – life giver </a:t>
            </a:r>
          </a:p>
          <a:p>
            <a:r>
              <a:rPr lang="en-US" dirty="0"/>
              <a:t>Steam – transformation to the Holy Spirit </a:t>
            </a:r>
          </a:p>
          <a:p>
            <a:r>
              <a:rPr lang="en-US" dirty="0"/>
              <a:t>Cave – feminine </a:t>
            </a:r>
          </a:p>
          <a:p>
            <a:r>
              <a:rPr lang="en-US" dirty="0"/>
              <a:t>Lightning – intuition, inspiration</a:t>
            </a:r>
          </a:p>
          <a:p>
            <a:r>
              <a:rPr lang="en-US" dirty="0"/>
              <a:t>Tree – where we learn, tree of life, tree of knowledge </a:t>
            </a:r>
          </a:p>
          <a:p>
            <a:r>
              <a:rPr lang="en-US" dirty="0"/>
              <a:t>Forest – evil, lost, fear</a:t>
            </a:r>
          </a:p>
          <a:p>
            <a:endParaRPr lang="en-US" dirty="0"/>
          </a:p>
        </p:txBody>
      </p:sp>
      <p:sp>
        <p:nvSpPr>
          <p:cNvPr id="3" name="Title 2"/>
          <p:cNvSpPr>
            <a:spLocks noGrp="1"/>
          </p:cNvSpPr>
          <p:nvPr>
            <p:ph type="title"/>
          </p:nvPr>
        </p:nvSpPr>
        <p:spPr/>
        <p:txBody>
          <a:bodyPr/>
          <a:lstStyle/>
          <a:p>
            <a:r>
              <a:rPr lang="en-US" dirty="0" smtClean="0"/>
              <a:t>Nature continued</a:t>
            </a:r>
            <a:endParaRPr lang="en-US" dirty="0"/>
          </a:p>
        </p:txBody>
      </p:sp>
    </p:spTree>
    <p:extLst>
      <p:ext uri="{BB962C8B-B14F-4D97-AF65-F5344CB8AC3E}">
        <p14:creationId xmlns:p14="http://schemas.microsoft.com/office/powerpoint/2010/main" val="9662622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sz="2400" dirty="0" smtClean="0"/>
              <a:t>Hero</a:t>
            </a:r>
          </a:p>
          <a:p>
            <a:r>
              <a:rPr lang="en-US" sz="2400" dirty="0" smtClean="0"/>
              <a:t>Mother figure/Father figure</a:t>
            </a:r>
          </a:p>
          <a:p>
            <a:r>
              <a:rPr lang="en-US" sz="2400" dirty="0" smtClean="0"/>
              <a:t>Addict</a:t>
            </a:r>
          </a:p>
          <a:p>
            <a:r>
              <a:rPr lang="en-US" sz="2400" dirty="0" smtClean="0"/>
              <a:t>Clown</a:t>
            </a:r>
          </a:p>
          <a:p>
            <a:r>
              <a:rPr lang="en-US" sz="2400" dirty="0"/>
              <a:t>F</a:t>
            </a:r>
            <a:r>
              <a:rPr lang="en-US" sz="2400" dirty="0" smtClean="0"/>
              <a:t>atal woman</a:t>
            </a:r>
          </a:p>
          <a:p>
            <a:r>
              <a:rPr lang="en-US" sz="2400" dirty="0" smtClean="0"/>
              <a:t>Damsel</a:t>
            </a:r>
          </a:p>
          <a:p>
            <a:r>
              <a:rPr lang="en-US" sz="2400" dirty="0"/>
              <a:t>I</a:t>
            </a:r>
            <a:r>
              <a:rPr lang="en-US" sz="2400" dirty="0" smtClean="0"/>
              <a:t>nnocent</a:t>
            </a:r>
          </a:p>
          <a:p>
            <a:r>
              <a:rPr lang="en-US" sz="2400" dirty="0" smtClean="0"/>
              <a:t>Mentor</a:t>
            </a:r>
          </a:p>
          <a:p>
            <a:r>
              <a:rPr lang="en-US" sz="2400" dirty="0" smtClean="0"/>
              <a:t>Fool</a:t>
            </a:r>
          </a:p>
          <a:p>
            <a:r>
              <a:rPr lang="en-US" sz="2400" dirty="0" smtClean="0"/>
              <a:t>Alter ego</a:t>
            </a:r>
          </a:p>
          <a:p>
            <a:r>
              <a:rPr lang="en-US" sz="2400" smtClean="0"/>
              <a:t>Underdog</a:t>
            </a:r>
            <a:endParaRPr lang="en-US" sz="2400" dirty="0" smtClean="0"/>
          </a:p>
        </p:txBody>
      </p:sp>
      <p:sp>
        <p:nvSpPr>
          <p:cNvPr id="3" name="Title 2"/>
          <p:cNvSpPr>
            <a:spLocks noGrp="1"/>
          </p:cNvSpPr>
          <p:nvPr>
            <p:ph type="title"/>
          </p:nvPr>
        </p:nvSpPr>
        <p:spPr/>
        <p:txBody>
          <a:bodyPr/>
          <a:lstStyle/>
          <a:p>
            <a:r>
              <a:rPr lang="en-US" dirty="0" smtClean="0"/>
              <a:t>Basic archetypes</a:t>
            </a:r>
            <a:endParaRPr lang="en-US" dirty="0"/>
          </a:p>
        </p:txBody>
      </p:sp>
    </p:spTree>
    <p:extLst>
      <p:ext uri="{BB962C8B-B14F-4D97-AF65-F5344CB8AC3E}">
        <p14:creationId xmlns:p14="http://schemas.microsoft.com/office/powerpoint/2010/main" val="167593836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Feathers </a:t>
            </a:r>
            <a:r>
              <a:rPr lang="en-US" dirty="0"/>
              <a:t>– lightness, speed </a:t>
            </a:r>
            <a:endParaRPr lang="en-US" dirty="0" smtClean="0"/>
          </a:p>
          <a:p>
            <a:r>
              <a:rPr lang="en-US" dirty="0" smtClean="0"/>
              <a:t>Shadow </a:t>
            </a:r>
            <a:r>
              <a:rPr lang="en-US" dirty="0"/>
              <a:t>– our dark side, evil, devil </a:t>
            </a:r>
            <a:endParaRPr lang="en-US" dirty="0" smtClean="0"/>
          </a:p>
          <a:p>
            <a:r>
              <a:rPr lang="en-US" dirty="0" smtClean="0"/>
              <a:t>Masks </a:t>
            </a:r>
            <a:r>
              <a:rPr lang="en-US" dirty="0"/>
              <a:t>– concealment</a:t>
            </a:r>
          </a:p>
          <a:p>
            <a:r>
              <a:rPr lang="en-US" dirty="0"/>
              <a:t>Boats/Rafts – safe passage </a:t>
            </a:r>
            <a:endParaRPr lang="en-US" dirty="0" smtClean="0"/>
          </a:p>
          <a:p>
            <a:r>
              <a:rPr lang="en-US" dirty="0" smtClean="0"/>
              <a:t>Bridge </a:t>
            </a:r>
            <a:r>
              <a:rPr lang="en-US" dirty="0"/>
              <a:t>– change, transformation </a:t>
            </a:r>
            <a:endParaRPr lang="en-US" dirty="0" smtClean="0"/>
          </a:p>
          <a:p>
            <a:r>
              <a:rPr lang="en-US" dirty="0" smtClean="0"/>
              <a:t>Right </a:t>
            </a:r>
            <a:r>
              <a:rPr lang="en-US" dirty="0"/>
              <a:t>hand – rectitude, correctness </a:t>
            </a:r>
            <a:endParaRPr lang="en-US" dirty="0" smtClean="0"/>
          </a:p>
          <a:p>
            <a:r>
              <a:rPr lang="en-US" dirty="0" smtClean="0"/>
              <a:t>Left </a:t>
            </a:r>
            <a:r>
              <a:rPr lang="en-US" dirty="0"/>
              <a:t>hand – deviousness</a:t>
            </a:r>
          </a:p>
          <a:p>
            <a:r>
              <a:rPr lang="en-US" dirty="0"/>
              <a:t>Feet – stability, freedom </a:t>
            </a:r>
            <a:endParaRPr lang="en-US" dirty="0" smtClean="0"/>
          </a:p>
          <a:p>
            <a:r>
              <a:rPr lang="en-US" dirty="0" smtClean="0"/>
              <a:t>Skeleton </a:t>
            </a:r>
            <a:r>
              <a:rPr lang="en-US" dirty="0"/>
              <a:t>– mortality</a:t>
            </a:r>
          </a:p>
          <a:p>
            <a:r>
              <a:rPr lang="en-US" dirty="0"/>
              <a:t>Heart – love, emotions </a:t>
            </a:r>
            <a:endParaRPr lang="en-US" dirty="0" smtClean="0"/>
          </a:p>
          <a:p>
            <a:r>
              <a:rPr lang="en-US" dirty="0" smtClean="0"/>
              <a:t>Hourglass </a:t>
            </a:r>
            <a:r>
              <a:rPr lang="en-US" dirty="0"/>
              <a:t>– the passage of time</a:t>
            </a:r>
          </a:p>
          <a:p>
            <a:endParaRPr lang="en-US" dirty="0"/>
          </a:p>
        </p:txBody>
      </p:sp>
      <p:sp>
        <p:nvSpPr>
          <p:cNvPr id="3" name="Title 2"/>
          <p:cNvSpPr>
            <a:spLocks noGrp="1"/>
          </p:cNvSpPr>
          <p:nvPr>
            <p:ph type="title"/>
          </p:nvPr>
        </p:nvSpPr>
        <p:spPr/>
        <p:txBody>
          <a:bodyPr/>
          <a:lstStyle/>
          <a:p>
            <a:r>
              <a:rPr lang="en-US" dirty="0" smtClean="0"/>
              <a:t>Objects</a:t>
            </a:r>
            <a:endParaRPr lang="en-US" dirty="0"/>
          </a:p>
        </p:txBody>
      </p:sp>
    </p:spTree>
    <p:extLst>
      <p:ext uri="{BB962C8B-B14F-4D97-AF65-F5344CB8AC3E}">
        <p14:creationId xmlns:p14="http://schemas.microsoft.com/office/powerpoint/2010/main" val="390734775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It is important to remember that most characters, plots, etc. will not be simply ONE of these things. </a:t>
            </a:r>
            <a:endParaRPr lang="en-US" dirty="0"/>
          </a:p>
          <a:p>
            <a:r>
              <a:rPr lang="en-US" dirty="0" smtClean="0"/>
              <a:t>The best, roundest characters will embody several archetypes.</a:t>
            </a:r>
          </a:p>
          <a:p>
            <a:r>
              <a:rPr lang="en-US" dirty="0" smtClean="0"/>
              <a:t>The most dynamic characters will perhaps change from one to another.</a:t>
            </a:r>
          </a:p>
          <a:p>
            <a:r>
              <a:rPr lang="en-US" dirty="0" smtClean="0"/>
              <a:t>Intriguing stories will have several situation archetypes.</a:t>
            </a:r>
            <a:endParaRPr lang="en-US" dirty="0"/>
          </a:p>
        </p:txBody>
      </p:sp>
      <p:sp>
        <p:nvSpPr>
          <p:cNvPr id="3" name="Title 2"/>
          <p:cNvSpPr>
            <a:spLocks noGrp="1"/>
          </p:cNvSpPr>
          <p:nvPr>
            <p:ph type="title"/>
          </p:nvPr>
        </p:nvSpPr>
        <p:spPr/>
        <p:txBody>
          <a:bodyPr/>
          <a:lstStyle/>
          <a:p>
            <a:r>
              <a:rPr lang="en-US" dirty="0" smtClean="0"/>
              <a:t>finally,	</a:t>
            </a:r>
            <a:endParaRPr lang="en-US" dirty="0"/>
          </a:p>
        </p:txBody>
      </p:sp>
    </p:spTree>
    <p:extLst>
      <p:ext uri="{BB962C8B-B14F-4D97-AF65-F5344CB8AC3E}">
        <p14:creationId xmlns:p14="http://schemas.microsoft.com/office/powerpoint/2010/main" val="9803821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3200" dirty="0" smtClean="0"/>
              <a:t>Willing</a:t>
            </a:r>
          </a:p>
          <a:p>
            <a:r>
              <a:rPr lang="en-US" sz="3200" dirty="0" smtClean="0"/>
              <a:t>Unwilling</a:t>
            </a:r>
          </a:p>
          <a:p>
            <a:r>
              <a:rPr lang="en-US" sz="3200" dirty="0" smtClean="0"/>
              <a:t>Cynical anti-hero</a:t>
            </a:r>
          </a:p>
          <a:p>
            <a:r>
              <a:rPr lang="en-US" sz="3200" dirty="0" smtClean="0"/>
              <a:t>Tragic anti-hero</a:t>
            </a:r>
          </a:p>
          <a:p>
            <a:r>
              <a:rPr lang="en-US" sz="3200" dirty="0" smtClean="0"/>
              <a:t>Loner</a:t>
            </a:r>
          </a:p>
        </p:txBody>
      </p:sp>
      <p:sp>
        <p:nvSpPr>
          <p:cNvPr id="3" name="Title 2"/>
          <p:cNvSpPr>
            <a:spLocks noGrp="1"/>
          </p:cNvSpPr>
          <p:nvPr>
            <p:ph type="title"/>
          </p:nvPr>
        </p:nvSpPr>
        <p:spPr/>
        <p:txBody>
          <a:bodyPr/>
          <a:lstStyle/>
          <a:p>
            <a:r>
              <a:rPr lang="en-US" dirty="0" smtClean="0"/>
              <a:t>Hero sub-categories</a:t>
            </a:r>
            <a:endParaRPr lang="en-US" dirty="0"/>
          </a:p>
        </p:txBody>
      </p:sp>
    </p:spTree>
    <p:extLst>
      <p:ext uri="{BB962C8B-B14F-4D97-AF65-F5344CB8AC3E}">
        <p14:creationId xmlns:p14="http://schemas.microsoft.com/office/powerpoint/2010/main" val="15024662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11677" r="11677"/>
          <a:stretch>
            <a:fillRect/>
          </a:stretch>
        </p:blipFill>
        <p:spPr>
          <a:xfrm>
            <a:off x="228600" y="304800"/>
            <a:ext cx="6484088" cy="6336723"/>
          </a:xfrm>
        </p:spPr>
      </p:pic>
      <p:sp>
        <p:nvSpPr>
          <p:cNvPr id="3" name="Text Placeholder 2"/>
          <p:cNvSpPr>
            <a:spLocks noGrp="1"/>
          </p:cNvSpPr>
          <p:nvPr>
            <p:ph type="body" sz="half" idx="2"/>
          </p:nvPr>
        </p:nvSpPr>
        <p:spPr/>
        <p:txBody>
          <a:bodyPr>
            <a:normAutofit/>
          </a:bodyPr>
          <a:lstStyle/>
          <a:p>
            <a:r>
              <a:rPr lang="en-US" sz="3600" dirty="0" smtClean="0"/>
              <a:t>Willing</a:t>
            </a:r>
          </a:p>
          <a:p>
            <a:r>
              <a:rPr lang="en-US" sz="1200" dirty="0" smtClean="0"/>
              <a:t>This character knows his role and accepts his fate. He/she will usually be more than willing to sacrifice themselves for the good of others.</a:t>
            </a:r>
            <a:endParaRPr lang="en-US" sz="1200" dirty="0"/>
          </a:p>
        </p:txBody>
      </p:sp>
      <p:sp>
        <p:nvSpPr>
          <p:cNvPr id="4" name="Title 3"/>
          <p:cNvSpPr>
            <a:spLocks noGrp="1"/>
          </p:cNvSpPr>
          <p:nvPr>
            <p:ph type="title"/>
          </p:nvPr>
        </p:nvSpPr>
        <p:spPr/>
        <p:txBody>
          <a:bodyPr/>
          <a:lstStyle/>
          <a:p>
            <a:r>
              <a:rPr lang="en-US" dirty="0" smtClean="0"/>
              <a:t>Hero Sub-</a:t>
            </a:r>
            <a:r>
              <a:rPr lang="en-US" sz="1800" dirty="0" smtClean="0"/>
              <a:t>categories</a:t>
            </a:r>
            <a:endParaRPr lang="en-US" sz="1800" dirty="0"/>
          </a:p>
        </p:txBody>
      </p:sp>
    </p:spTree>
    <p:extLst>
      <p:ext uri="{BB962C8B-B14F-4D97-AF65-F5344CB8AC3E}">
        <p14:creationId xmlns:p14="http://schemas.microsoft.com/office/powerpoint/2010/main" val="33636902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t="9280" b="9280"/>
          <a:stretch>
            <a:fillRect/>
          </a:stretch>
        </p:blipFill>
        <p:spPr>
          <a:xfrm>
            <a:off x="533400" y="533400"/>
            <a:ext cx="5691963" cy="5562600"/>
          </a:xfrm>
        </p:spPr>
      </p:pic>
      <p:sp>
        <p:nvSpPr>
          <p:cNvPr id="3" name="Text Placeholder 2"/>
          <p:cNvSpPr>
            <a:spLocks noGrp="1"/>
          </p:cNvSpPr>
          <p:nvPr>
            <p:ph type="body" sz="half" idx="2"/>
          </p:nvPr>
        </p:nvSpPr>
        <p:spPr>
          <a:xfrm>
            <a:off x="7162800" y="2133600"/>
            <a:ext cx="1676400" cy="4114800"/>
          </a:xfrm>
        </p:spPr>
        <p:txBody>
          <a:bodyPr>
            <a:normAutofit/>
          </a:bodyPr>
          <a:lstStyle/>
          <a:p>
            <a:r>
              <a:rPr lang="en-US" sz="2400" dirty="0" smtClean="0"/>
              <a:t>Unwilling</a:t>
            </a:r>
          </a:p>
          <a:p>
            <a:r>
              <a:rPr lang="en-US" sz="1200" dirty="0" smtClean="0"/>
              <a:t>This hero typically achieves the same results as the willing hero, but he/she is forced into his/her role by outside forces. This hero will often complain and doubt his/her role as a hero.</a:t>
            </a:r>
          </a:p>
          <a:p>
            <a:endParaRPr lang="en-US" sz="1200" dirty="0"/>
          </a:p>
          <a:p>
            <a:endParaRPr lang="en-US" sz="1200" dirty="0"/>
          </a:p>
          <a:p>
            <a:r>
              <a:rPr lang="en-US" sz="2400" dirty="0" smtClean="0"/>
              <a:t>Bilbo Baggins</a:t>
            </a:r>
            <a:endParaRPr lang="en-US" sz="2400" dirty="0"/>
          </a:p>
        </p:txBody>
      </p:sp>
      <p:sp>
        <p:nvSpPr>
          <p:cNvPr id="4" name="Title 3"/>
          <p:cNvSpPr>
            <a:spLocks noGrp="1"/>
          </p:cNvSpPr>
          <p:nvPr>
            <p:ph type="title"/>
          </p:nvPr>
        </p:nvSpPr>
        <p:spPr/>
        <p:txBody>
          <a:bodyPr/>
          <a:lstStyle/>
          <a:p>
            <a:r>
              <a:rPr lang="en-US" dirty="0" smtClean="0"/>
              <a:t>Hero sub-</a:t>
            </a:r>
            <a:r>
              <a:rPr lang="en-US" sz="1800" dirty="0" smtClean="0"/>
              <a:t>categories</a:t>
            </a:r>
            <a:endParaRPr lang="en-US" sz="1800" dirty="0"/>
          </a:p>
        </p:txBody>
      </p:sp>
    </p:spTree>
    <p:extLst>
      <p:ext uri="{BB962C8B-B14F-4D97-AF65-F5344CB8AC3E}">
        <p14:creationId xmlns:p14="http://schemas.microsoft.com/office/powerpoint/2010/main" val="21425142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12649" r="12649"/>
          <a:stretch>
            <a:fillRect/>
          </a:stretch>
        </p:blipFill>
        <p:spPr>
          <a:xfrm>
            <a:off x="457200" y="457200"/>
            <a:ext cx="5867400" cy="5734050"/>
          </a:xfrm>
        </p:spPr>
      </p:pic>
      <p:sp>
        <p:nvSpPr>
          <p:cNvPr id="3" name="Text Placeholder 2"/>
          <p:cNvSpPr>
            <a:spLocks noGrp="1"/>
          </p:cNvSpPr>
          <p:nvPr>
            <p:ph type="body" sz="half" idx="2"/>
          </p:nvPr>
        </p:nvSpPr>
        <p:spPr>
          <a:xfrm>
            <a:off x="7162800" y="2133600"/>
            <a:ext cx="1676400" cy="4114800"/>
          </a:xfrm>
        </p:spPr>
        <p:txBody>
          <a:bodyPr>
            <a:normAutofit/>
          </a:bodyPr>
          <a:lstStyle/>
          <a:p>
            <a:r>
              <a:rPr lang="en-US" sz="2400" dirty="0" smtClean="0"/>
              <a:t>Cynical Anti-Hero</a:t>
            </a:r>
          </a:p>
          <a:p>
            <a:r>
              <a:rPr lang="en-US" sz="1200" dirty="0" smtClean="0"/>
              <a:t>This character will be the protagonist of a story with the opposite qualities one would find in a traditional hero. This character may be graceless, inept, dishonest, or selfish.</a:t>
            </a:r>
          </a:p>
          <a:p>
            <a:endParaRPr lang="en-US" sz="1200" dirty="0"/>
          </a:p>
          <a:p>
            <a:endParaRPr lang="en-US" sz="1200" dirty="0" smtClean="0"/>
          </a:p>
          <a:p>
            <a:r>
              <a:rPr lang="en-US" sz="2400" dirty="0" smtClean="0"/>
              <a:t>Han Solo</a:t>
            </a:r>
            <a:endParaRPr lang="en-US" sz="2400" dirty="0"/>
          </a:p>
        </p:txBody>
      </p:sp>
      <p:sp>
        <p:nvSpPr>
          <p:cNvPr id="4" name="Title 3"/>
          <p:cNvSpPr>
            <a:spLocks noGrp="1"/>
          </p:cNvSpPr>
          <p:nvPr>
            <p:ph type="title"/>
          </p:nvPr>
        </p:nvSpPr>
        <p:spPr/>
        <p:txBody>
          <a:bodyPr/>
          <a:lstStyle/>
          <a:p>
            <a:r>
              <a:rPr lang="en-US" dirty="0" smtClean="0"/>
              <a:t>Hero sub-</a:t>
            </a:r>
            <a:r>
              <a:rPr lang="en-US" sz="1800" dirty="0" smtClean="0"/>
              <a:t>categories</a:t>
            </a:r>
            <a:endParaRPr lang="en-US" sz="1800" dirty="0"/>
          </a:p>
        </p:txBody>
      </p:sp>
    </p:spTree>
    <p:extLst>
      <p:ext uri="{BB962C8B-B14F-4D97-AF65-F5344CB8AC3E}">
        <p14:creationId xmlns:p14="http://schemas.microsoft.com/office/powerpoint/2010/main" val="291250073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rid">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Grid</Template>
  <TotalTime>2157</TotalTime>
  <Words>3238</Words>
  <Application>Microsoft Office PowerPoint</Application>
  <PresentationFormat>On-screen Show (4:3)</PresentationFormat>
  <Paragraphs>359</Paragraphs>
  <Slides>51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51</vt:i4>
      </vt:variant>
    </vt:vector>
  </HeadingPairs>
  <TitlesOfParts>
    <vt:vector size="55" baseType="lpstr">
      <vt:lpstr>Franklin Gothic Medium</vt:lpstr>
      <vt:lpstr>Wingdings</vt:lpstr>
      <vt:lpstr>Wingdings 2</vt:lpstr>
      <vt:lpstr>Grid</vt:lpstr>
      <vt:lpstr>ARCHETYPES</vt:lpstr>
      <vt:lpstr>First, what is an archetype?</vt:lpstr>
      <vt:lpstr>Some brief and basic historical context</vt:lpstr>
      <vt:lpstr>How does this apply to literature?</vt:lpstr>
      <vt:lpstr>Basic archetypes</vt:lpstr>
      <vt:lpstr>Hero sub-categories</vt:lpstr>
      <vt:lpstr>Hero Sub-categories</vt:lpstr>
      <vt:lpstr>Hero sub-categories</vt:lpstr>
      <vt:lpstr>Hero sub-categories</vt:lpstr>
      <vt:lpstr>Hero sub-categories</vt:lpstr>
      <vt:lpstr>Hero Sub-categories</vt:lpstr>
      <vt:lpstr>Female archetypes</vt:lpstr>
      <vt:lpstr>Female archetypes</vt:lpstr>
      <vt:lpstr>Female archetypes</vt:lpstr>
      <vt:lpstr>Female Archetypes</vt:lpstr>
      <vt:lpstr>More common archetypes</vt:lpstr>
      <vt:lpstr>Common archetypes</vt:lpstr>
      <vt:lpstr>Common Archetypes</vt:lpstr>
      <vt:lpstr>Common Archetypes</vt:lpstr>
      <vt:lpstr>Common Archetypes</vt:lpstr>
      <vt:lpstr>Common Archetypes</vt:lpstr>
      <vt:lpstr>Common archetypes</vt:lpstr>
      <vt:lpstr>Common Archetypes</vt:lpstr>
      <vt:lpstr>Common Archetypes</vt:lpstr>
      <vt:lpstr>Common Archetypes</vt:lpstr>
      <vt:lpstr>The Outcast</vt:lpstr>
      <vt:lpstr>The Friendly Beast</vt:lpstr>
      <vt:lpstr>Creature of Nightmare</vt:lpstr>
      <vt:lpstr>Star-Crossed Lovers</vt:lpstr>
      <vt:lpstr>But wait, there’s more!</vt:lpstr>
      <vt:lpstr>SITUATION ARCHETYPES</vt:lpstr>
      <vt:lpstr>Situation archetypes continued</vt:lpstr>
      <vt:lpstr>Situation archetypes continued</vt:lpstr>
      <vt:lpstr>Situation archetypes continued</vt:lpstr>
      <vt:lpstr>Situation archetypes continued</vt:lpstr>
      <vt:lpstr>Types of Archetypal Journeys</vt:lpstr>
      <vt:lpstr>The Hero’s Journey</vt:lpstr>
      <vt:lpstr> The Hero’s Journey</vt:lpstr>
      <vt:lpstr> Characteristics of the Hero’s Journey </vt:lpstr>
      <vt:lpstr> Characteristics of the Hero’s Journey </vt:lpstr>
      <vt:lpstr>Characteristics of the  Hero’s Journey</vt:lpstr>
      <vt:lpstr> Locations</vt:lpstr>
      <vt:lpstr>SYMBOLIC ARCHETYPES</vt:lpstr>
      <vt:lpstr>Symbolic archetypes continued</vt:lpstr>
      <vt:lpstr>numbers</vt:lpstr>
      <vt:lpstr>colors</vt:lpstr>
      <vt:lpstr>shapes</vt:lpstr>
      <vt:lpstr>Nature</vt:lpstr>
      <vt:lpstr>Nature continued</vt:lpstr>
      <vt:lpstr>Objects</vt:lpstr>
      <vt:lpstr>finally, </vt:lpstr>
    </vt:vector>
  </TitlesOfParts>
  <Company>Union Public Schools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Kristin Burhenn</dc:creator>
  <cp:lastModifiedBy>Burhenn, Kristin</cp:lastModifiedBy>
  <cp:revision>100</cp:revision>
  <dcterms:created xsi:type="dcterms:W3CDTF">2012-05-02T15:01:34Z</dcterms:created>
  <dcterms:modified xsi:type="dcterms:W3CDTF">2015-02-20T19:12:09Z</dcterms:modified>
</cp:coreProperties>
</file>