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7" r:id="rId17"/>
    <p:sldId id="272" r:id="rId18"/>
    <p:sldId id="273" r:id="rId19"/>
    <p:sldId id="274" r:id="rId20"/>
    <p:sldId id="275" r:id="rId21"/>
    <p:sldId id="276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DA9295B-91A7-4A58-8A80-E3896225C7A1}" type="datetimeFigureOut">
              <a:rPr lang="en-US" smtClean="0"/>
              <a:t>8/20/2012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F8F0F-577E-4618-BE23-F321B7C8C8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 Vs.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Burhenn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846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(place)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where, wherever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/>
              <a:t>She drove </a:t>
            </a:r>
            <a:r>
              <a:rPr lang="en-US" dirty="0">
                <a:solidFill>
                  <a:schemeClr val="accent1"/>
                </a:solidFill>
              </a:rPr>
              <a:t>wherever she wanted</a:t>
            </a:r>
            <a:r>
              <a:rPr lang="en-US" dirty="0"/>
              <a:t>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486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(cause)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because, as, since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/>
              <a:t>She got a parking ticket </a:t>
            </a:r>
            <a:r>
              <a:rPr lang="en-US" dirty="0">
                <a:solidFill>
                  <a:schemeClr val="accent1"/>
                </a:solidFill>
              </a:rPr>
              <a:t>because she parked illegally. 	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81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(result)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so ... that, such ... that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/>
              <a:t>He drove </a:t>
            </a:r>
            <a:r>
              <a:rPr lang="en-US" dirty="0">
                <a:solidFill>
                  <a:schemeClr val="accent1"/>
                </a:solidFill>
              </a:rPr>
              <a:t>so fast that he got a speeding ticket.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316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(purpose)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so that, in order that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/>
              <a:t>He drove fast </a:t>
            </a:r>
            <a:r>
              <a:rPr lang="en-US" dirty="0">
                <a:solidFill>
                  <a:schemeClr val="accent1"/>
                </a:solidFill>
              </a:rPr>
              <a:t>so that he could get to work on time.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65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(condition)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if, unless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>
                <a:solidFill>
                  <a:schemeClr val="accent1"/>
                </a:solidFill>
              </a:rPr>
              <a:t>If she hadn’t won the lottery</a:t>
            </a:r>
            <a:r>
              <a:rPr lang="en-US" dirty="0"/>
              <a:t>, she would have been very unhappy.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89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(concession)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although, even though 	</a:t>
            </a:r>
          </a:p>
          <a:p>
            <a:r>
              <a:rPr lang="en-US" dirty="0" smtClean="0"/>
              <a:t>Example: </a:t>
            </a:r>
            <a:r>
              <a:rPr lang="en-US" dirty="0">
                <a:solidFill>
                  <a:schemeClr val="accent1"/>
                </a:solidFill>
              </a:rPr>
              <a:t>Although she thought she was a good driver</a:t>
            </a:r>
            <a:r>
              <a:rPr lang="en-US" dirty="0"/>
              <a:t>, she got a lot of tickets for speeding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8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phrase?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phrase is a group of words that DOES NOT contain BOTH a subject and a verb.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566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Noun Phrases</a:t>
            </a:r>
          </a:p>
          <a:p>
            <a:pPr lvl="1"/>
            <a:r>
              <a:rPr lang="en-US" dirty="0" smtClean="0"/>
              <a:t>Appositives</a:t>
            </a:r>
          </a:p>
          <a:p>
            <a:pPr lvl="1"/>
            <a:r>
              <a:rPr lang="en-US" dirty="0" smtClean="0"/>
              <a:t>Gerunds</a:t>
            </a:r>
          </a:p>
          <a:p>
            <a:pPr lvl="1"/>
            <a:r>
              <a:rPr lang="en-US" dirty="0" smtClean="0"/>
              <a:t>Infinitive</a:t>
            </a:r>
          </a:p>
          <a:p>
            <a:r>
              <a:rPr lang="en-US" dirty="0" smtClean="0"/>
              <a:t>Participial</a:t>
            </a:r>
          </a:p>
          <a:p>
            <a:r>
              <a:rPr lang="en-US" dirty="0" smtClean="0"/>
              <a:t>Absolute</a:t>
            </a:r>
          </a:p>
          <a:p>
            <a:r>
              <a:rPr lang="en-US" dirty="0" smtClean="0"/>
              <a:t>Prepositional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85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Noun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 phrases contain a noun and all of its modifiers.</a:t>
            </a:r>
          </a:p>
          <a:p>
            <a:r>
              <a:rPr lang="en-US" dirty="0" smtClean="0"/>
              <a:t>There are three types of noun phrases:</a:t>
            </a:r>
          </a:p>
          <a:p>
            <a:r>
              <a:rPr lang="en-US" dirty="0" smtClean="0"/>
              <a:t>Appositives </a:t>
            </a:r>
          </a:p>
          <a:p>
            <a:r>
              <a:rPr lang="en-US" dirty="0" smtClean="0"/>
              <a:t>Gerunds</a:t>
            </a:r>
          </a:p>
          <a:p>
            <a:r>
              <a:rPr lang="en-US" dirty="0" smtClean="0"/>
              <a:t>Infinitive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07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Appositives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Appositives rename </a:t>
            </a:r>
            <a:r>
              <a:rPr lang="en-US" dirty="0"/>
              <a:t>or describes another </a:t>
            </a:r>
            <a:r>
              <a:rPr lang="en-US" dirty="0" smtClean="0"/>
              <a:t>noun.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>
                <a:solidFill>
                  <a:srgbClr val="FF0000"/>
                </a:solidFill>
              </a:rPr>
              <a:t>One of eleven brothers and sisters</a:t>
            </a:r>
            <a:r>
              <a:rPr lang="en-US" dirty="0"/>
              <a:t>,  Harriet was a moody and willful child.</a:t>
            </a:r>
            <a:endParaRPr lang="en-US" dirty="0" smtClean="0"/>
          </a:p>
          <a:p>
            <a:r>
              <a:rPr lang="en-US" dirty="0"/>
              <a:t>Bob, </a:t>
            </a:r>
            <a:r>
              <a:rPr lang="en-US" dirty="0">
                <a:solidFill>
                  <a:srgbClr val="FF0000"/>
                </a:solidFill>
              </a:rPr>
              <a:t>my best friend</a:t>
            </a:r>
            <a:r>
              <a:rPr lang="en-US" dirty="0"/>
              <a:t>, works </a:t>
            </a:r>
            <a:r>
              <a:rPr lang="en-US" dirty="0" smtClean="0"/>
              <a:t>here.</a:t>
            </a:r>
            <a:endParaRPr lang="en-US" dirty="0"/>
          </a:p>
          <a:p>
            <a:r>
              <a:rPr lang="en-US" dirty="0"/>
              <a:t>The boy looked at them, </a:t>
            </a:r>
            <a:r>
              <a:rPr lang="en-US" dirty="0">
                <a:solidFill>
                  <a:srgbClr val="FF0000"/>
                </a:solidFill>
              </a:rPr>
              <a:t>big black ugly insects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093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clause is a group of words that contain BOTH a subject AND a verb.</a:t>
            </a:r>
          </a:p>
          <a:p>
            <a:r>
              <a:rPr lang="en-US" dirty="0" smtClean="0"/>
              <a:t>There are two main types of clauses, an independent clause, and a dependent clause.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3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Gerund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Gerund phrases are noun phrases with a gerund (-</a:t>
            </a:r>
            <a:r>
              <a:rPr lang="en-US" dirty="0" err="1" smtClean="0"/>
              <a:t>ing</a:t>
            </a:r>
            <a:r>
              <a:rPr lang="en-US" dirty="0" smtClean="0"/>
              <a:t>) at the beginning.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/>
              <a:t>I love </a:t>
            </a:r>
            <a:r>
              <a:rPr lang="en-US" dirty="0">
                <a:solidFill>
                  <a:srgbClr val="FF0000"/>
                </a:solidFill>
              </a:rPr>
              <a:t>baking cakes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982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Infinitive phrases use the infinitive form (to ____) 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/>
              <a:t>I love </a:t>
            </a:r>
            <a:r>
              <a:rPr lang="en-US" dirty="0">
                <a:solidFill>
                  <a:srgbClr val="FF0000"/>
                </a:solidFill>
              </a:rPr>
              <a:t>to bake </a:t>
            </a:r>
            <a:r>
              <a:rPr lang="en-US" dirty="0" smtClean="0">
                <a:solidFill>
                  <a:srgbClr val="FF0000"/>
                </a:solidFill>
              </a:rPr>
              <a:t>cakes.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Infinitive phrases can also be used as adverbial or adjectival phrase.</a:t>
            </a:r>
          </a:p>
        </p:txBody>
      </p:sp>
    </p:spTree>
    <p:extLst>
      <p:ext uri="{BB962C8B-B14F-4D97-AF65-F5344CB8AC3E}">
        <p14:creationId xmlns:p14="http://schemas.microsoft.com/office/powerpoint/2010/main" val="37027972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Participial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Participial phrases have a participle (a verb acting as an adjective; </a:t>
            </a:r>
            <a:r>
              <a:rPr lang="en-US" dirty="0" smtClean="0">
                <a:solidFill>
                  <a:srgbClr val="FF0000"/>
                </a:solidFill>
              </a:rPr>
              <a:t>cascading</a:t>
            </a:r>
            <a:r>
              <a:rPr lang="en-US" dirty="0" smtClean="0"/>
              <a:t> water, </a:t>
            </a:r>
            <a:r>
              <a:rPr lang="en-US" dirty="0" smtClean="0">
                <a:solidFill>
                  <a:srgbClr val="FF0000"/>
                </a:solidFill>
              </a:rPr>
              <a:t>broken</a:t>
            </a:r>
            <a:r>
              <a:rPr lang="en-US" dirty="0" smtClean="0"/>
              <a:t> table, etc.)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>
                <a:solidFill>
                  <a:srgbClr val="FF0000"/>
                </a:solidFill>
              </a:rPr>
              <a:t>Crushed to pieces by a sledgehammer</a:t>
            </a:r>
            <a:r>
              <a:rPr lang="en-US" dirty="0"/>
              <a:t>, the computer no longer </a:t>
            </a:r>
            <a:r>
              <a:rPr lang="en-US" dirty="0" smtClean="0"/>
              <a:t>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94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Absolute phrases are ALMOST complete sentences. They contain a subject, but are missing a verb.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>
                <a:solidFill>
                  <a:srgbClr val="FF0000"/>
                </a:solidFill>
              </a:rPr>
              <a:t>My cake finally baking in the oven</a:t>
            </a:r>
            <a:r>
              <a:rPr lang="en-US" dirty="0"/>
              <a:t>, I was free to rest for thirty </a:t>
            </a:r>
            <a:r>
              <a:rPr lang="en-US" dirty="0" smtClean="0"/>
              <a:t>minutes.</a:t>
            </a:r>
          </a:p>
          <a:p>
            <a:r>
              <a:rPr lang="en-US" dirty="0" smtClean="0"/>
              <a:t>She returned to her bench, </a:t>
            </a:r>
            <a:r>
              <a:rPr lang="en-US" dirty="0" smtClean="0">
                <a:solidFill>
                  <a:srgbClr val="FF0000"/>
                </a:solidFill>
              </a:rPr>
              <a:t>her face showing all the unhappiness that had suddenly overtaken her. 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-</a:t>
            </a:r>
            <a:r>
              <a:rPr lang="en-US" u="sng" dirty="0" smtClean="0"/>
              <a:t>An American Tragedy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770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Prepositional Phrases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Prepositional phrases are phrases that contain a preposition at the beginning.</a:t>
            </a:r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She sat </a:t>
            </a:r>
            <a:r>
              <a:rPr lang="en-US" dirty="0" smtClean="0">
                <a:solidFill>
                  <a:schemeClr val="accent1"/>
                </a:solidFill>
              </a:rPr>
              <a:t>around the house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In the dark room</a:t>
            </a:r>
            <a:r>
              <a:rPr lang="en-US" dirty="0" smtClean="0"/>
              <a:t>, she felt all her old fears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061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these clauses or phrases</a:t>
            </a:r>
            <a:r>
              <a:rPr lang="en-US" dirty="0" smtClean="0"/>
              <a:t>?</a:t>
            </a:r>
          </a:p>
          <a:p>
            <a:r>
              <a:rPr lang="en-US" dirty="0" smtClean="0"/>
              <a:t>A boy and his dog.</a:t>
            </a:r>
          </a:p>
          <a:p>
            <a:r>
              <a:rPr lang="en-US" dirty="0" smtClean="0"/>
              <a:t>Went to the store.</a:t>
            </a:r>
          </a:p>
          <a:p>
            <a:r>
              <a:rPr lang="en-US" dirty="0" smtClean="0"/>
              <a:t>I had a soda.</a:t>
            </a:r>
          </a:p>
          <a:p>
            <a:r>
              <a:rPr lang="en-US" dirty="0" smtClean="0"/>
              <a:t>The brown fox.</a:t>
            </a:r>
          </a:p>
          <a:p>
            <a:r>
              <a:rPr lang="en-US" dirty="0" smtClean="0"/>
              <a:t>The brown fox and quick dog.</a:t>
            </a:r>
          </a:p>
          <a:p>
            <a:r>
              <a:rPr lang="en-US" dirty="0" smtClean="0"/>
              <a:t>The boy laughed.</a:t>
            </a:r>
          </a:p>
          <a:p>
            <a:r>
              <a:rPr lang="en-US" dirty="0" smtClean="0"/>
              <a:t>Someone stole my purse.</a:t>
            </a:r>
          </a:p>
          <a:p>
            <a:r>
              <a:rPr lang="en-US" dirty="0" smtClean="0"/>
              <a:t>Stole </a:t>
            </a:r>
            <a:r>
              <a:rPr lang="en-US" smtClean="0"/>
              <a:t>my purse.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844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I go to the store.</a:t>
            </a:r>
          </a:p>
          <a:p>
            <a:r>
              <a:rPr lang="en-US" dirty="0"/>
              <a:t>Suzie plays with her dog everyday.</a:t>
            </a:r>
          </a:p>
          <a:p>
            <a:r>
              <a:rPr lang="en-US" dirty="0"/>
              <a:t>Jonathan runs three miles a day.</a:t>
            </a:r>
          </a:p>
          <a:p>
            <a:r>
              <a:rPr lang="en-US" dirty="0"/>
              <a:t>Although I can’t see him.</a:t>
            </a:r>
          </a:p>
          <a:p>
            <a:r>
              <a:rPr lang="en-US" dirty="0"/>
              <a:t>After I go to the doctor.</a:t>
            </a:r>
          </a:p>
          <a:p>
            <a:r>
              <a:rPr lang="en-US" dirty="0"/>
              <a:t>Since I got an A on the test.</a:t>
            </a:r>
          </a:p>
          <a:p>
            <a:r>
              <a:rPr lang="en-US" dirty="0"/>
              <a:t>How do I get to the store?</a:t>
            </a:r>
          </a:p>
          <a:p>
            <a:r>
              <a:rPr lang="en-US" dirty="0" smtClean="0"/>
              <a:t>With he dog.</a:t>
            </a:r>
          </a:p>
          <a:p>
            <a:r>
              <a:rPr lang="en-US" dirty="0" smtClean="0"/>
              <a:t>To the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clauses contain a subject AND a verb AND contain a complete thought.</a:t>
            </a:r>
          </a:p>
          <a:p>
            <a:r>
              <a:rPr lang="en-US" dirty="0" smtClean="0"/>
              <a:t>Example: Jimmy 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7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Dependent clauses contain BOTH a subject and a verb BUT NOT A COMPLETE THOUGHT. They are introduced with a subordinating conjunction such as: because, although, since, if, etc.</a:t>
            </a:r>
          </a:p>
          <a:p>
            <a:r>
              <a:rPr lang="en-US" dirty="0" smtClean="0"/>
              <a:t>Example: Because Jimmy ran.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38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Dependent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Noun</a:t>
            </a:r>
          </a:p>
          <a:p>
            <a:r>
              <a:rPr lang="en-US" dirty="0" smtClean="0"/>
              <a:t>Adjective</a:t>
            </a:r>
          </a:p>
          <a:p>
            <a:r>
              <a:rPr lang="en-US" dirty="0" smtClean="0"/>
              <a:t>Adverb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9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These clauses act like a noun.</a:t>
            </a:r>
          </a:p>
          <a:p>
            <a:r>
              <a:rPr lang="en-US" dirty="0" smtClean="0"/>
              <a:t>They are introduced with: </a:t>
            </a:r>
            <a:r>
              <a:rPr lang="en-US" dirty="0"/>
              <a:t>what, where, why, how, where, when, who whom, which, whose, whether, that, </a:t>
            </a:r>
            <a:r>
              <a:rPr lang="en-US" dirty="0" smtClean="0"/>
              <a:t>if.</a:t>
            </a:r>
          </a:p>
          <a:p>
            <a:r>
              <a:rPr lang="en-US" dirty="0" smtClean="0"/>
              <a:t>Examples: </a:t>
            </a:r>
          </a:p>
          <a:p>
            <a:r>
              <a:rPr lang="en-US" dirty="0" smtClean="0"/>
              <a:t>He </a:t>
            </a:r>
            <a:r>
              <a:rPr lang="en-US" dirty="0"/>
              <a:t>knows </a:t>
            </a:r>
            <a:r>
              <a:rPr lang="en-US" dirty="0">
                <a:solidFill>
                  <a:schemeClr val="accent1"/>
                </a:solidFill>
              </a:rPr>
              <a:t>that his business will be successful.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accent1"/>
                </a:solidFill>
              </a:rPr>
              <a:t>That there is a hole in the ozone layer of the earth’s atmosphere </a:t>
            </a:r>
            <a:r>
              <a:rPr lang="en-US" dirty="0"/>
              <a:t>is well known.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96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clauses act like adjectives.</a:t>
            </a:r>
          </a:p>
          <a:p>
            <a:r>
              <a:rPr lang="en-US" dirty="0" smtClean="0"/>
              <a:t>They are introduced by: </a:t>
            </a:r>
            <a:r>
              <a:rPr lang="en-US" dirty="0"/>
              <a:t>who, whom, which, whose, that, where, </a:t>
            </a:r>
            <a:r>
              <a:rPr lang="en-US" dirty="0" smtClean="0"/>
              <a:t>when. </a:t>
            </a:r>
            <a:r>
              <a:rPr lang="en-US" dirty="0"/>
              <a:t>	</a:t>
            </a:r>
          </a:p>
          <a:p>
            <a:r>
              <a:rPr lang="en-US" dirty="0" smtClean="0"/>
              <a:t>Examples:</a:t>
            </a:r>
          </a:p>
          <a:p>
            <a:r>
              <a:rPr lang="en-US" dirty="0"/>
              <a:t>Men </a:t>
            </a:r>
            <a:r>
              <a:rPr lang="en-US" dirty="0">
                <a:solidFill>
                  <a:schemeClr val="accent1"/>
                </a:solidFill>
              </a:rPr>
              <a:t>who are not married </a:t>
            </a:r>
            <a:r>
              <a:rPr lang="en-US" dirty="0"/>
              <a:t>are called bachelors. </a:t>
            </a:r>
          </a:p>
          <a:p>
            <a:r>
              <a:rPr lang="en-US" dirty="0"/>
              <a:t>Last year we traveled to San Francisco, </a:t>
            </a:r>
            <a:r>
              <a:rPr lang="en-US" dirty="0">
                <a:solidFill>
                  <a:schemeClr val="accent1"/>
                </a:solidFill>
              </a:rPr>
              <a:t>which is famous for its architecture</a:t>
            </a:r>
            <a:r>
              <a:rPr lang="en-US" dirty="0"/>
              <a:t>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86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clauses act like adverbs.</a:t>
            </a:r>
          </a:p>
          <a:p>
            <a:r>
              <a:rPr lang="en-US" dirty="0" smtClean="0"/>
              <a:t>There several types of adverbial clauses; they can describe time, place, cause, result, purpose, condition, or they can be a concession.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5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(time)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Subordinators: </a:t>
            </a:r>
            <a:r>
              <a:rPr lang="en-US" dirty="0"/>
              <a:t>when, before, after, until, since, as soon as 	</a:t>
            </a:r>
          </a:p>
          <a:p>
            <a:endParaRPr lang="en-US" dirty="0" smtClean="0"/>
          </a:p>
          <a:p>
            <a:r>
              <a:rPr lang="en-US" dirty="0" smtClean="0"/>
              <a:t>Example: </a:t>
            </a:r>
            <a:r>
              <a:rPr lang="en-US" dirty="0">
                <a:solidFill>
                  <a:schemeClr val="accent1"/>
                </a:solidFill>
              </a:rPr>
              <a:t>When he won the money</a:t>
            </a:r>
            <a:r>
              <a:rPr lang="en-US" dirty="0"/>
              <a:t>, he decided to buy a car.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514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251</TotalTime>
  <Words>732</Words>
  <Application>Microsoft Office PowerPoint</Application>
  <PresentationFormat>On-screen Show (4:3)</PresentationFormat>
  <Paragraphs>124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Foundry</vt:lpstr>
      <vt:lpstr>Clauses Vs. Phrases</vt:lpstr>
      <vt:lpstr>What is a clause?</vt:lpstr>
      <vt:lpstr>Independent Clauses</vt:lpstr>
      <vt:lpstr>Dependent Clauses</vt:lpstr>
      <vt:lpstr>Types of Dependent Clauses</vt:lpstr>
      <vt:lpstr>Noun Clauses</vt:lpstr>
      <vt:lpstr>Adjective Clauses</vt:lpstr>
      <vt:lpstr>Adverbial Clauses</vt:lpstr>
      <vt:lpstr>Adverbial (time)</vt:lpstr>
      <vt:lpstr>Adverbial (place)</vt:lpstr>
      <vt:lpstr>Adverbial (cause)</vt:lpstr>
      <vt:lpstr>Adverbial (result)</vt:lpstr>
      <vt:lpstr>Adverbial (purpose)</vt:lpstr>
      <vt:lpstr>Adverbial (condition)</vt:lpstr>
      <vt:lpstr>Adverbial (concession)</vt:lpstr>
      <vt:lpstr>What is a phrase?</vt:lpstr>
      <vt:lpstr>Types of Phrases</vt:lpstr>
      <vt:lpstr>Noun Phrases</vt:lpstr>
      <vt:lpstr>Appositives</vt:lpstr>
      <vt:lpstr>Gerund Phrases</vt:lpstr>
      <vt:lpstr>Infinitive Phrases</vt:lpstr>
      <vt:lpstr>Participial Phrases</vt:lpstr>
      <vt:lpstr>Absolute Phrases</vt:lpstr>
      <vt:lpstr>Prepositional Phrases</vt:lpstr>
      <vt:lpstr>Your Turn!</vt:lpstr>
      <vt:lpstr>More!!</vt:lpstr>
    </vt:vector>
  </TitlesOfParts>
  <Company>Union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Union Public School System</dc:creator>
  <cp:lastModifiedBy>Union Public School System</cp:lastModifiedBy>
  <cp:revision>26</cp:revision>
  <dcterms:created xsi:type="dcterms:W3CDTF">2012-08-17T15:59:57Z</dcterms:created>
  <dcterms:modified xsi:type="dcterms:W3CDTF">2012-08-20T21:32:54Z</dcterms:modified>
</cp:coreProperties>
</file>