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64" r:id="rId6"/>
    <p:sldId id="265" r:id="rId7"/>
    <p:sldId id="257" r:id="rId8"/>
    <p:sldId id="258" r:id="rId9"/>
    <p:sldId id="266" r:id="rId10"/>
    <p:sldId id="267" r:id="rId11"/>
    <p:sldId id="26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94" autoAdjust="0"/>
    <p:restoredTop sz="94660"/>
  </p:normalViewPr>
  <p:slideViewPr>
    <p:cSldViewPr snapToGrid="0">
      <p:cViewPr varScale="1">
        <p:scale>
          <a:sx n="115" d="100"/>
          <a:sy n="115" d="100"/>
        </p:scale>
        <p:origin x="12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9BAAE0-E49D-4C4D-987E-945BF40EFF23}" type="datetimeFigureOut">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FA42C-54AA-4E9F-9F38-9B922F211D1F}" type="slidenum">
              <a:rPr lang="en-US" smtClean="0"/>
              <a:t>‹#›</a:t>
            </a:fld>
            <a:endParaRPr lang="en-US"/>
          </a:p>
        </p:txBody>
      </p:sp>
    </p:spTree>
    <p:extLst>
      <p:ext uri="{BB962C8B-B14F-4D97-AF65-F5344CB8AC3E}">
        <p14:creationId xmlns:p14="http://schemas.microsoft.com/office/powerpoint/2010/main" val="2874582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9BAAE0-E49D-4C4D-987E-945BF40EFF23}" type="datetimeFigureOut">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FA42C-54AA-4E9F-9F38-9B922F211D1F}" type="slidenum">
              <a:rPr lang="en-US" smtClean="0"/>
              <a:t>‹#›</a:t>
            </a:fld>
            <a:endParaRPr lang="en-US"/>
          </a:p>
        </p:txBody>
      </p:sp>
    </p:spTree>
    <p:extLst>
      <p:ext uri="{BB962C8B-B14F-4D97-AF65-F5344CB8AC3E}">
        <p14:creationId xmlns:p14="http://schemas.microsoft.com/office/powerpoint/2010/main" val="1829420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9BAAE0-E49D-4C4D-987E-945BF40EFF23}" type="datetimeFigureOut">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FA42C-54AA-4E9F-9F38-9B922F211D1F}" type="slidenum">
              <a:rPr lang="en-US" smtClean="0"/>
              <a:t>‹#›</a:t>
            </a:fld>
            <a:endParaRPr lang="en-US"/>
          </a:p>
        </p:txBody>
      </p:sp>
    </p:spTree>
    <p:extLst>
      <p:ext uri="{BB962C8B-B14F-4D97-AF65-F5344CB8AC3E}">
        <p14:creationId xmlns:p14="http://schemas.microsoft.com/office/powerpoint/2010/main" val="1384415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9BAAE0-E49D-4C4D-987E-945BF40EFF23}" type="datetimeFigureOut">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FA42C-54AA-4E9F-9F38-9B922F211D1F}" type="slidenum">
              <a:rPr lang="en-US" smtClean="0"/>
              <a:t>‹#›</a:t>
            </a:fld>
            <a:endParaRPr lang="en-US"/>
          </a:p>
        </p:txBody>
      </p:sp>
    </p:spTree>
    <p:extLst>
      <p:ext uri="{BB962C8B-B14F-4D97-AF65-F5344CB8AC3E}">
        <p14:creationId xmlns:p14="http://schemas.microsoft.com/office/powerpoint/2010/main" val="1319027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9BAAE0-E49D-4C4D-987E-945BF40EFF23}" type="datetimeFigureOut">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FA42C-54AA-4E9F-9F38-9B922F211D1F}" type="slidenum">
              <a:rPr lang="en-US" smtClean="0"/>
              <a:t>‹#›</a:t>
            </a:fld>
            <a:endParaRPr lang="en-US"/>
          </a:p>
        </p:txBody>
      </p:sp>
    </p:spTree>
    <p:extLst>
      <p:ext uri="{BB962C8B-B14F-4D97-AF65-F5344CB8AC3E}">
        <p14:creationId xmlns:p14="http://schemas.microsoft.com/office/powerpoint/2010/main" val="3933058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9BAAE0-E49D-4C4D-987E-945BF40EFF23}" type="datetimeFigureOut">
              <a:rPr lang="en-US" smtClean="0"/>
              <a:t>8/31/2016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9FA42C-54AA-4E9F-9F38-9B922F211D1F}" type="slidenum">
              <a:rPr lang="en-US" smtClean="0"/>
              <a:t>‹#›</a:t>
            </a:fld>
            <a:endParaRPr lang="en-US"/>
          </a:p>
        </p:txBody>
      </p:sp>
    </p:spTree>
    <p:extLst>
      <p:ext uri="{BB962C8B-B14F-4D97-AF65-F5344CB8AC3E}">
        <p14:creationId xmlns:p14="http://schemas.microsoft.com/office/powerpoint/2010/main" val="335226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9BAAE0-E49D-4C4D-987E-945BF40EFF23}" type="datetimeFigureOut">
              <a:rPr lang="en-US" smtClean="0"/>
              <a:t>8/31/2016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9FA42C-54AA-4E9F-9F38-9B922F211D1F}" type="slidenum">
              <a:rPr lang="en-US" smtClean="0"/>
              <a:t>‹#›</a:t>
            </a:fld>
            <a:endParaRPr lang="en-US"/>
          </a:p>
        </p:txBody>
      </p:sp>
    </p:spTree>
    <p:extLst>
      <p:ext uri="{BB962C8B-B14F-4D97-AF65-F5344CB8AC3E}">
        <p14:creationId xmlns:p14="http://schemas.microsoft.com/office/powerpoint/2010/main" val="1720094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9BAAE0-E49D-4C4D-987E-945BF40EFF23}" type="datetimeFigureOut">
              <a:rPr lang="en-US" smtClean="0"/>
              <a:t>8/31/2016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9FA42C-54AA-4E9F-9F38-9B922F211D1F}" type="slidenum">
              <a:rPr lang="en-US" smtClean="0"/>
              <a:t>‹#›</a:t>
            </a:fld>
            <a:endParaRPr lang="en-US"/>
          </a:p>
        </p:txBody>
      </p:sp>
    </p:spTree>
    <p:extLst>
      <p:ext uri="{BB962C8B-B14F-4D97-AF65-F5344CB8AC3E}">
        <p14:creationId xmlns:p14="http://schemas.microsoft.com/office/powerpoint/2010/main" val="1039296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9BAAE0-E49D-4C4D-987E-945BF40EFF23}" type="datetimeFigureOut">
              <a:rPr lang="en-US" smtClean="0"/>
              <a:t>8/31/2016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9FA42C-54AA-4E9F-9F38-9B922F211D1F}" type="slidenum">
              <a:rPr lang="en-US" smtClean="0"/>
              <a:t>‹#›</a:t>
            </a:fld>
            <a:endParaRPr lang="en-US"/>
          </a:p>
        </p:txBody>
      </p:sp>
    </p:spTree>
    <p:extLst>
      <p:ext uri="{BB962C8B-B14F-4D97-AF65-F5344CB8AC3E}">
        <p14:creationId xmlns:p14="http://schemas.microsoft.com/office/powerpoint/2010/main" val="4270370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9BAAE0-E49D-4C4D-987E-945BF40EFF23}" type="datetimeFigureOut">
              <a:rPr lang="en-US" smtClean="0"/>
              <a:t>8/31/2016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9FA42C-54AA-4E9F-9F38-9B922F211D1F}" type="slidenum">
              <a:rPr lang="en-US" smtClean="0"/>
              <a:t>‹#›</a:t>
            </a:fld>
            <a:endParaRPr lang="en-US"/>
          </a:p>
        </p:txBody>
      </p:sp>
    </p:spTree>
    <p:extLst>
      <p:ext uri="{BB962C8B-B14F-4D97-AF65-F5344CB8AC3E}">
        <p14:creationId xmlns:p14="http://schemas.microsoft.com/office/powerpoint/2010/main" val="3025119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9BAAE0-E49D-4C4D-987E-945BF40EFF23}" type="datetimeFigureOut">
              <a:rPr lang="en-US" smtClean="0"/>
              <a:t>8/31/2016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9FA42C-54AA-4E9F-9F38-9B922F211D1F}" type="slidenum">
              <a:rPr lang="en-US" smtClean="0"/>
              <a:t>‹#›</a:t>
            </a:fld>
            <a:endParaRPr lang="en-US"/>
          </a:p>
        </p:txBody>
      </p:sp>
    </p:spTree>
    <p:extLst>
      <p:ext uri="{BB962C8B-B14F-4D97-AF65-F5344CB8AC3E}">
        <p14:creationId xmlns:p14="http://schemas.microsoft.com/office/powerpoint/2010/main" val="856312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9BAAE0-E49D-4C4D-987E-945BF40EFF23}" type="datetimeFigureOut">
              <a:rPr lang="en-US" smtClean="0"/>
              <a:t>8/31/2016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9FA42C-54AA-4E9F-9F38-9B922F211D1F}" type="slidenum">
              <a:rPr lang="en-US" smtClean="0"/>
              <a:t>‹#›</a:t>
            </a:fld>
            <a:endParaRPr lang="en-US"/>
          </a:p>
        </p:txBody>
      </p:sp>
    </p:spTree>
    <p:extLst>
      <p:ext uri="{BB962C8B-B14F-4D97-AF65-F5344CB8AC3E}">
        <p14:creationId xmlns:p14="http://schemas.microsoft.com/office/powerpoint/2010/main" val="1638657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Embedding Quotes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1996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Let’s </a:t>
            </a:r>
            <a:r>
              <a:rPr lang="en-ZW" smtClean="0"/>
              <a:t>Practice Together</a:t>
            </a:r>
            <a:endParaRPr lang="en-ZW" dirty="0"/>
          </a:p>
        </p:txBody>
      </p:sp>
      <p:sp>
        <p:nvSpPr>
          <p:cNvPr id="3" name="Content Placeholder 2"/>
          <p:cNvSpPr>
            <a:spLocks noGrp="1"/>
          </p:cNvSpPr>
          <p:nvPr>
            <p:ph idx="1"/>
          </p:nvPr>
        </p:nvSpPr>
        <p:spPr/>
        <p:txBody>
          <a:bodyPr/>
          <a:lstStyle/>
          <a:p>
            <a:endParaRPr lang="en-ZW"/>
          </a:p>
        </p:txBody>
      </p:sp>
    </p:spTree>
    <p:extLst>
      <p:ext uri="{BB962C8B-B14F-4D97-AF65-F5344CB8AC3E}">
        <p14:creationId xmlns:p14="http://schemas.microsoft.com/office/powerpoint/2010/main" val="2897022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Assignment	</a:t>
            </a:r>
            <a:endParaRPr lang="en-US" dirty="0"/>
          </a:p>
        </p:txBody>
      </p:sp>
      <p:sp>
        <p:nvSpPr>
          <p:cNvPr id="3" name="Content Placeholder 2"/>
          <p:cNvSpPr>
            <a:spLocks noGrp="1"/>
          </p:cNvSpPr>
          <p:nvPr>
            <p:ph idx="1"/>
          </p:nvPr>
        </p:nvSpPr>
        <p:spPr/>
        <p:txBody>
          <a:bodyPr/>
          <a:lstStyle/>
          <a:p>
            <a:r>
              <a:rPr lang="en-US" dirty="0" smtClean="0"/>
              <a:t>Read and annotate G. Orwell’s letter to Noel </a:t>
            </a:r>
            <a:r>
              <a:rPr lang="en-US" dirty="0" err="1" smtClean="0"/>
              <a:t>Willmett</a:t>
            </a:r>
            <a:endParaRPr lang="en-US" dirty="0" smtClean="0"/>
          </a:p>
          <a:p>
            <a:r>
              <a:rPr lang="en-US" dirty="0" smtClean="0"/>
              <a:t>Write an argumentative paragraph (8-12 sentences) that defends, challenges, or qualifies Orwell’s claims about the future of the world. (For the sake of this assignment, we are going to pretend that Orwell’s letter is contemporary to our time)</a:t>
            </a:r>
          </a:p>
          <a:p>
            <a:r>
              <a:rPr lang="en-US" dirty="0" smtClean="0"/>
              <a:t>Format your paragraph in a “They Say, I Say” format.</a:t>
            </a:r>
          </a:p>
          <a:p>
            <a:pPr lvl="1"/>
            <a:r>
              <a:rPr lang="en-US" dirty="0" smtClean="0"/>
              <a:t>Start by telling the reader what Orwell says in his letter</a:t>
            </a:r>
          </a:p>
          <a:p>
            <a:pPr lvl="1"/>
            <a:r>
              <a:rPr lang="en-US" dirty="0" smtClean="0"/>
              <a:t>Then write your own opinion on the topic</a:t>
            </a:r>
          </a:p>
          <a:p>
            <a:r>
              <a:rPr lang="en-US" dirty="0"/>
              <a:t>Use two evidence </a:t>
            </a:r>
            <a:r>
              <a:rPr lang="en-US" dirty="0" smtClean="0"/>
              <a:t>sandwiches</a:t>
            </a:r>
            <a:endParaRPr lang="en-US" dirty="0"/>
          </a:p>
        </p:txBody>
      </p:sp>
    </p:spTree>
    <p:extLst>
      <p:ext uri="{BB962C8B-B14F-4D97-AF65-F5344CB8AC3E}">
        <p14:creationId xmlns:p14="http://schemas.microsoft.com/office/powerpoint/2010/main" val="1889867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Evidence AND Explanation</a:t>
            </a:r>
            <a:endParaRPr lang="en-ZW" dirty="0"/>
          </a:p>
        </p:txBody>
      </p:sp>
      <p:sp>
        <p:nvSpPr>
          <p:cNvPr id="3" name="Content Placeholder 2"/>
          <p:cNvSpPr>
            <a:spLocks noGrp="1"/>
          </p:cNvSpPr>
          <p:nvPr>
            <p:ph idx="1"/>
          </p:nvPr>
        </p:nvSpPr>
        <p:spPr/>
        <p:txBody>
          <a:bodyPr/>
          <a:lstStyle/>
          <a:p>
            <a:r>
              <a:rPr lang="en-ZW" dirty="0" smtClean="0"/>
              <a:t>One of the key differences between the highest scores and the middle range scores of essays on AP tests is that BOTH the evidence AND explanations are relevant and insightful. </a:t>
            </a:r>
            <a:endParaRPr lang="en-ZW" dirty="0"/>
          </a:p>
          <a:p>
            <a:pPr marL="0" indent="0">
              <a:buNone/>
            </a:pPr>
            <a:endParaRPr lang="en-ZW" dirty="0" smtClean="0"/>
          </a:p>
          <a:p>
            <a:r>
              <a:rPr lang="en-ZW" dirty="0" smtClean="0"/>
              <a:t>We want to make sure that we are not only choosing appropriate evidence, but that we are explaining it in a way that goes beyond mere summary.</a:t>
            </a:r>
            <a:endParaRPr lang="en-ZW" dirty="0"/>
          </a:p>
        </p:txBody>
      </p:sp>
    </p:spTree>
    <p:extLst>
      <p:ext uri="{BB962C8B-B14F-4D97-AF65-F5344CB8AC3E}">
        <p14:creationId xmlns:p14="http://schemas.microsoft.com/office/powerpoint/2010/main" val="258269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Evidence AND </a:t>
            </a:r>
            <a:r>
              <a:rPr lang="en-ZW" dirty="0" smtClean="0"/>
              <a:t>Explanation Sandwiches</a:t>
            </a:r>
            <a:endParaRPr lang="en-ZW" dirty="0"/>
          </a:p>
        </p:txBody>
      </p:sp>
      <p:sp>
        <p:nvSpPr>
          <p:cNvPr id="3" name="Content Placeholder 2"/>
          <p:cNvSpPr>
            <a:spLocks noGrp="1"/>
          </p:cNvSpPr>
          <p:nvPr>
            <p:ph idx="1"/>
          </p:nvPr>
        </p:nvSpPr>
        <p:spPr/>
        <p:txBody>
          <a:bodyPr/>
          <a:lstStyle/>
          <a:p>
            <a:r>
              <a:rPr lang="en-ZW" dirty="0" smtClean="0"/>
              <a:t>If you think of your evidence as a sandwich, it will need something on top and on bottom, otherwise it will be a huge mess.</a:t>
            </a:r>
          </a:p>
          <a:p>
            <a:endParaRPr lang="en-ZW" dirty="0"/>
          </a:p>
          <a:p>
            <a:r>
              <a:rPr lang="en-ZW" dirty="0" smtClean="0"/>
              <a:t>Beth </a:t>
            </a:r>
            <a:r>
              <a:rPr lang="en-ZW" dirty="0" err="1" smtClean="0"/>
              <a:t>Priem</a:t>
            </a:r>
            <a:r>
              <a:rPr lang="en-ZW" dirty="0" smtClean="0"/>
              <a:t> (and other AP graders) calls this an evidence and explanation sandwich.</a:t>
            </a:r>
            <a:endParaRPr lang="en-ZW" dirty="0"/>
          </a:p>
        </p:txBody>
      </p:sp>
    </p:spTree>
    <p:extLst>
      <p:ext uri="{BB962C8B-B14F-4D97-AF65-F5344CB8AC3E}">
        <p14:creationId xmlns:p14="http://schemas.microsoft.com/office/powerpoint/2010/main" val="3301762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Top Slice</a:t>
            </a:r>
            <a:endParaRPr lang="en-ZW" dirty="0"/>
          </a:p>
        </p:txBody>
      </p:sp>
      <p:sp>
        <p:nvSpPr>
          <p:cNvPr id="3" name="Content Placeholder 2"/>
          <p:cNvSpPr>
            <a:spLocks noGrp="1"/>
          </p:cNvSpPr>
          <p:nvPr>
            <p:ph idx="1"/>
          </p:nvPr>
        </p:nvSpPr>
        <p:spPr/>
        <p:txBody>
          <a:bodyPr/>
          <a:lstStyle/>
          <a:p>
            <a:r>
              <a:rPr lang="en-ZW" dirty="0" smtClean="0"/>
              <a:t>The “top slice” will give context to your quote. This can include:</a:t>
            </a:r>
          </a:p>
          <a:p>
            <a:r>
              <a:rPr lang="en-ZW" dirty="0" smtClean="0"/>
              <a:t>Author Information</a:t>
            </a:r>
          </a:p>
          <a:p>
            <a:r>
              <a:rPr lang="en-ZW" dirty="0" smtClean="0"/>
              <a:t>Piece information</a:t>
            </a:r>
          </a:p>
          <a:p>
            <a:r>
              <a:rPr lang="en-ZW" dirty="0" smtClean="0"/>
              <a:t>Placement in the piece</a:t>
            </a:r>
          </a:p>
          <a:p>
            <a:r>
              <a:rPr lang="en-ZW" dirty="0" smtClean="0"/>
              <a:t>Author’s purpose</a:t>
            </a:r>
          </a:p>
          <a:p>
            <a:r>
              <a:rPr lang="en-ZW" dirty="0" smtClean="0"/>
              <a:t>Author’s tone</a:t>
            </a:r>
            <a:endParaRPr lang="en-ZW" dirty="0"/>
          </a:p>
        </p:txBody>
      </p:sp>
    </p:spTree>
    <p:extLst>
      <p:ext uri="{BB962C8B-B14F-4D97-AF65-F5344CB8AC3E}">
        <p14:creationId xmlns:p14="http://schemas.microsoft.com/office/powerpoint/2010/main" val="2794176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Filling</a:t>
            </a:r>
            <a:endParaRPr lang="en-ZW" dirty="0"/>
          </a:p>
        </p:txBody>
      </p:sp>
      <p:sp>
        <p:nvSpPr>
          <p:cNvPr id="3" name="Content Placeholder 2"/>
          <p:cNvSpPr>
            <a:spLocks noGrp="1"/>
          </p:cNvSpPr>
          <p:nvPr>
            <p:ph idx="1"/>
          </p:nvPr>
        </p:nvSpPr>
        <p:spPr/>
        <p:txBody>
          <a:bodyPr/>
          <a:lstStyle/>
          <a:p>
            <a:r>
              <a:rPr lang="en-ZW" dirty="0" smtClean="0"/>
              <a:t>Avoid using quotes that are too long or too short.</a:t>
            </a:r>
          </a:p>
          <a:p>
            <a:endParaRPr lang="en-ZW" dirty="0"/>
          </a:p>
          <a:p>
            <a:r>
              <a:rPr lang="en-ZW" dirty="0" smtClean="0"/>
              <a:t>Avoid using quotes that are not relevant. If the shoe doesn’t fit, don’t cut off your toe.</a:t>
            </a:r>
          </a:p>
          <a:p>
            <a:endParaRPr lang="en-ZW" dirty="0"/>
          </a:p>
          <a:p>
            <a:r>
              <a:rPr lang="en-ZW" dirty="0" smtClean="0"/>
              <a:t>Try to pick approximately 6-9 words</a:t>
            </a:r>
            <a:endParaRPr lang="en-ZW" dirty="0"/>
          </a:p>
        </p:txBody>
      </p:sp>
    </p:spTree>
    <p:extLst>
      <p:ext uri="{BB962C8B-B14F-4D97-AF65-F5344CB8AC3E}">
        <p14:creationId xmlns:p14="http://schemas.microsoft.com/office/powerpoint/2010/main" val="1995198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Bottom Slice</a:t>
            </a:r>
            <a:endParaRPr lang="en-ZW" dirty="0"/>
          </a:p>
        </p:txBody>
      </p:sp>
      <p:sp>
        <p:nvSpPr>
          <p:cNvPr id="3" name="Content Placeholder 2"/>
          <p:cNvSpPr>
            <a:spLocks noGrp="1"/>
          </p:cNvSpPr>
          <p:nvPr>
            <p:ph idx="1"/>
          </p:nvPr>
        </p:nvSpPr>
        <p:spPr/>
        <p:txBody>
          <a:bodyPr/>
          <a:lstStyle/>
          <a:p>
            <a:r>
              <a:rPr lang="en-ZW" dirty="0"/>
              <a:t>When explaining your quote, </a:t>
            </a:r>
            <a:r>
              <a:rPr lang="en-ZW" dirty="0" err="1"/>
              <a:t>analyze</a:t>
            </a:r>
            <a:r>
              <a:rPr lang="en-ZW" dirty="0"/>
              <a:t> the connection between the new information your quote is providing and the information you have already provided in your topic and thesis sentence. </a:t>
            </a:r>
            <a:endParaRPr lang="en-ZW" dirty="0" smtClean="0"/>
          </a:p>
          <a:p>
            <a:r>
              <a:rPr lang="en-ZW" dirty="0" smtClean="0"/>
              <a:t>Don’t </a:t>
            </a:r>
            <a:r>
              <a:rPr lang="en-ZW" dirty="0"/>
              <a:t>expect the reader to make this connection! The more you can make the nuances evident, the more effective your overall argument will be</a:t>
            </a:r>
            <a:r>
              <a:rPr lang="en-ZW" dirty="0" smtClean="0"/>
              <a:t>.</a:t>
            </a:r>
          </a:p>
          <a:p>
            <a:r>
              <a:rPr lang="en-ZW" dirty="0" smtClean="0"/>
              <a:t>Do not simply restate “what the author is saying”; tell us why we should care, why it is important.</a:t>
            </a:r>
          </a:p>
          <a:p>
            <a:r>
              <a:rPr lang="en-ZW" dirty="0" smtClean="0"/>
              <a:t>Tip: This is often more effective if your bottom slice is more than one sentence.</a:t>
            </a:r>
            <a:endParaRPr lang="en-ZW" dirty="0"/>
          </a:p>
        </p:txBody>
      </p:sp>
    </p:spTree>
    <p:extLst>
      <p:ext uri="{BB962C8B-B14F-4D97-AF65-F5344CB8AC3E}">
        <p14:creationId xmlns:p14="http://schemas.microsoft.com/office/powerpoint/2010/main" val="2634292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I’ve noticed</a:t>
            </a:r>
            <a:endParaRPr lang="en-US" dirty="0"/>
          </a:p>
        </p:txBody>
      </p:sp>
      <p:sp>
        <p:nvSpPr>
          <p:cNvPr id="3" name="Content Placeholder 2"/>
          <p:cNvSpPr>
            <a:spLocks noGrp="1"/>
          </p:cNvSpPr>
          <p:nvPr>
            <p:ph idx="1"/>
          </p:nvPr>
        </p:nvSpPr>
        <p:spPr/>
        <p:txBody>
          <a:bodyPr/>
          <a:lstStyle/>
          <a:p>
            <a:r>
              <a:rPr lang="en-US" dirty="0" smtClean="0"/>
              <a:t>You are using a quote to support what you have to say; your essay should be MOSTLY your words with the textual evidence as proof.</a:t>
            </a:r>
          </a:p>
          <a:p>
            <a:r>
              <a:rPr lang="en-US" dirty="0" smtClean="0"/>
              <a:t>A quote should be fairly short. Pick out what is important and drop the rest.</a:t>
            </a:r>
          </a:p>
          <a:p>
            <a:r>
              <a:rPr lang="en-US" dirty="0" smtClean="0"/>
              <a:t>If you get information from anywhere, you must say where you got the information, even if you paraphrase it.</a:t>
            </a:r>
          </a:p>
        </p:txBody>
      </p:sp>
    </p:spTree>
    <p:extLst>
      <p:ext uri="{BB962C8B-B14F-4D97-AF65-F5344CB8AC3E}">
        <p14:creationId xmlns:p14="http://schemas.microsoft.com/office/powerpoint/2010/main" val="29946950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to be Seamless	</a:t>
            </a:r>
            <a:endParaRPr lang="en-US" dirty="0"/>
          </a:p>
        </p:txBody>
      </p:sp>
      <p:sp>
        <p:nvSpPr>
          <p:cNvPr id="3" name="Content Placeholder 2"/>
          <p:cNvSpPr>
            <a:spLocks noGrp="1"/>
          </p:cNvSpPr>
          <p:nvPr>
            <p:ph idx="1"/>
          </p:nvPr>
        </p:nvSpPr>
        <p:spPr>
          <a:xfrm>
            <a:off x="838200" y="1825624"/>
            <a:ext cx="10515600" cy="4893227"/>
          </a:xfrm>
        </p:spPr>
        <p:txBody>
          <a:bodyPr>
            <a:normAutofit fontScale="92500" lnSpcReduction="10000"/>
          </a:bodyPr>
          <a:lstStyle/>
          <a:p>
            <a:r>
              <a:rPr lang="en-US" dirty="0" smtClean="0"/>
              <a:t>Often it is very obvious where the author’s words start and your words end.</a:t>
            </a:r>
          </a:p>
          <a:p>
            <a:r>
              <a:rPr lang="en-US" dirty="0" smtClean="0"/>
              <a:t>Ideally, there should be such a smooth transition that it is difficult to tell which words belong to the author and which words belong to you based solely on how they sound.</a:t>
            </a:r>
          </a:p>
          <a:p>
            <a:r>
              <a:rPr lang="en-US" dirty="0" smtClean="0"/>
              <a:t>Example:</a:t>
            </a:r>
          </a:p>
          <a:p>
            <a:r>
              <a:rPr lang="en-US" dirty="0" smtClean="0"/>
              <a:t>The Star Belly </a:t>
            </a:r>
            <a:r>
              <a:rPr lang="en-US" dirty="0" err="1" smtClean="0"/>
              <a:t>Sneetches</a:t>
            </a:r>
            <a:r>
              <a:rPr lang="en-US" dirty="0" smtClean="0"/>
              <a:t> were mean. “’We‘ll have nothing to do with the Plain Belly sort’” (Seuss 6).</a:t>
            </a:r>
          </a:p>
          <a:p>
            <a:r>
              <a:rPr lang="en-US" dirty="0" smtClean="0"/>
              <a:t>The Star Belly </a:t>
            </a:r>
            <a:r>
              <a:rPr lang="en-US" dirty="0" err="1" smtClean="0"/>
              <a:t>Sneetches</a:t>
            </a:r>
            <a:r>
              <a:rPr lang="en-US" dirty="0" smtClean="0"/>
              <a:t> were mean. They shunned the </a:t>
            </a:r>
            <a:r>
              <a:rPr lang="en-US" dirty="0" err="1" smtClean="0"/>
              <a:t>Sneetches</a:t>
            </a:r>
            <a:r>
              <a:rPr lang="en-US" dirty="0" smtClean="0"/>
              <a:t> who were not like them, saying “’We’ll have nothing to do with the Plain Belly sort’” (Seuss 6). Much like their human counterparts, they were disapproving of those who were different and hateful towards those they felt were inferior</a:t>
            </a:r>
            <a:r>
              <a:rPr lang="en-US" dirty="0"/>
              <a:t>.</a:t>
            </a:r>
          </a:p>
        </p:txBody>
      </p:sp>
    </p:spTree>
    <p:extLst>
      <p:ext uri="{BB962C8B-B14F-4D97-AF65-F5344CB8AC3E}">
        <p14:creationId xmlns:p14="http://schemas.microsoft.com/office/powerpoint/2010/main" val="35185620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Some Training Wheels</a:t>
            </a:r>
            <a:endParaRPr lang="en-ZW" dirty="0"/>
          </a:p>
        </p:txBody>
      </p:sp>
      <p:sp>
        <p:nvSpPr>
          <p:cNvPr id="3" name="Content Placeholder 2"/>
          <p:cNvSpPr>
            <a:spLocks noGrp="1"/>
          </p:cNvSpPr>
          <p:nvPr>
            <p:ph idx="1"/>
          </p:nvPr>
        </p:nvSpPr>
        <p:spPr/>
        <p:txBody>
          <a:bodyPr/>
          <a:lstStyle/>
          <a:p>
            <a:r>
              <a:rPr lang="en-ZW" dirty="0" smtClean="0"/>
              <a:t>I’ve made copies of some sentence frames that will help kick start the way you write your evidence sandwiches.</a:t>
            </a:r>
          </a:p>
          <a:p>
            <a:r>
              <a:rPr lang="en-ZW" dirty="0" smtClean="0"/>
              <a:t>Feel free to use the sheet until you feel comfortable writing your own. The more you do it, the more natural it will seem, and the less you think about it.</a:t>
            </a:r>
          </a:p>
          <a:p>
            <a:endParaRPr lang="en-ZW" dirty="0"/>
          </a:p>
        </p:txBody>
      </p:sp>
    </p:spTree>
    <p:extLst>
      <p:ext uri="{BB962C8B-B14F-4D97-AF65-F5344CB8AC3E}">
        <p14:creationId xmlns:p14="http://schemas.microsoft.com/office/powerpoint/2010/main" val="17337176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639</Words>
  <Application>Microsoft Office PowerPoint</Application>
  <PresentationFormat>Widescreen</PresentationFormat>
  <Paragraphs>48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Embedding Quotes</vt:lpstr>
      <vt:lpstr>Evidence AND Explanation</vt:lpstr>
      <vt:lpstr>Evidence AND Explanation Sandwiches</vt:lpstr>
      <vt:lpstr>Top Slice</vt:lpstr>
      <vt:lpstr>Filling</vt:lpstr>
      <vt:lpstr>Bottom Slice</vt:lpstr>
      <vt:lpstr>I’ve noticed</vt:lpstr>
      <vt:lpstr>Try to be Seamless </vt:lpstr>
      <vt:lpstr>Some Training Wheels</vt:lpstr>
      <vt:lpstr>Let’s Practice Together</vt:lpstr>
      <vt:lpstr>Your Assignment </vt:lpstr>
    </vt:vector>
  </TitlesOfParts>
  <Company>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Embedding Quotes</dc:title>
  <dc:creator>Burhenn, Kristin</dc:creator>
  <cp:lastModifiedBy>Burhenn, Kristin</cp:lastModifiedBy>
  <cp:revision>18</cp:revision>
  <dcterms:created xsi:type="dcterms:W3CDTF">2014-10-22T14:04:22Z</dcterms:created>
  <dcterms:modified xsi:type="dcterms:W3CDTF">2016-08-31T13:07:58Z</dcterms:modified>
</cp:coreProperties>
</file>