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FB587C-B754-429C-A333-6D322DADD00E}" type="datetimeFigureOut">
              <a:rPr lang="en-US" smtClean="0"/>
              <a:t>9/6/2012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1E9DAD-CA8E-4BC4-BC35-7214660E8E7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B587C-B754-429C-A333-6D322DADD00E}"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E9DAD-CA8E-4BC4-BC35-7214660E8E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B1E9DAD-CA8E-4BC4-BC35-7214660E8E7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FB587C-B754-429C-A333-6D322DADD00E}"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FB587C-B754-429C-A333-6D322DADD00E}" type="datetimeFigureOut">
              <a:rPr lang="en-US" smtClean="0"/>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B1E9DAD-CA8E-4BC4-BC35-7214660E8E7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5FB587C-B754-429C-A333-6D322DADD00E}" type="datetimeFigureOut">
              <a:rPr lang="en-US" smtClean="0"/>
              <a:t>9/6/2012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1E9DAD-CA8E-4BC4-BC35-7214660E8E7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5FB587C-B754-429C-A333-6D322DADD00E}" type="datetimeFigureOut">
              <a:rPr lang="en-US" smtClean="0"/>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E9DAD-CA8E-4BC4-BC35-7214660E8E7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FB587C-B754-429C-A333-6D322DADD00E}" type="datetimeFigureOut">
              <a:rPr lang="en-US" smtClean="0"/>
              <a:t>9/6/2012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B1E9DAD-CA8E-4BC4-BC35-7214660E8E7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FB587C-B754-429C-A333-6D322DADD00E}" type="datetimeFigureOut">
              <a:rPr lang="en-US" smtClean="0"/>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B1E9DAD-CA8E-4BC4-BC35-7214660E8E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5FB587C-B754-429C-A333-6D322DADD00E}" type="datetimeFigureOut">
              <a:rPr lang="en-US" smtClean="0"/>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1E9DAD-CA8E-4BC4-BC35-7214660E8E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1E9DAD-CA8E-4BC4-BC35-7214660E8E7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5FB587C-B754-429C-A333-6D322DADD00E}" type="datetimeFigureOut">
              <a:rPr lang="en-US" smtClean="0"/>
              <a:t>9/6/2012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B1E9DAD-CA8E-4BC4-BC35-7214660E8E7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5FB587C-B754-429C-A333-6D322DADD00E}" type="datetimeFigureOut">
              <a:rPr lang="en-US" smtClean="0"/>
              <a:t>9/6/2012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5FB587C-B754-429C-A333-6D322DADD00E}" type="datetimeFigureOut">
              <a:rPr lang="en-US" smtClean="0"/>
              <a:t>9/6/2012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1E9DAD-CA8E-4BC4-BC35-7214660E8E7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They’re more than just a </a:t>
            </a:r>
            <a:r>
              <a:rPr lang="en-US" dirty="0" smtClean="0"/>
              <a:t>beginning and an end.</a:t>
            </a:r>
            <a:endParaRPr lang="en-US" dirty="0"/>
          </a:p>
        </p:txBody>
      </p:sp>
      <p:sp>
        <p:nvSpPr>
          <p:cNvPr id="2" name="Title 1"/>
          <p:cNvSpPr>
            <a:spLocks noGrp="1"/>
          </p:cNvSpPr>
          <p:nvPr>
            <p:ph type="ctrTitle"/>
          </p:nvPr>
        </p:nvSpPr>
        <p:spPr/>
        <p:txBody>
          <a:bodyPr/>
          <a:lstStyle/>
          <a:p>
            <a:r>
              <a:rPr lang="en-US" dirty="0" smtClean="0"/>
              <a:t>Introductory and Concluding </a:t>
            </a:r>
            <a:r>
              <a:rPr lang="en-US" dirty="0" smtClean="0"/>
              <a:t>Paragraphs</a:t>
            </a:r>
            <a:endParaRPr lang="en-US" dirty="0"/>
          </a:p>
        </p:txBody>
      </p:sp>
    </p:spTree>
    <p:extLst>
      <p:ext uri="{BB962C8B-B14F-4D97-AF65-F5344CB8AC3E}">
        <p14:creationId xmlns:p14="http://schemas.microsoft.com/office/powerpoint/2010/main" val="270530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Strong</a:t>
            </a:r>
            <a:endParaRPr lang="en-US" dirty="0"/>
          </a:p>
        </p:txBody>
      </p:sp>
      <p:sp>
        <p:nvSpPr>
          <p:cNvPr id="3" name="Content Placeholder 2"/>
          <p:cNvSpPr>
            <a:spLocks noGrp="1"/>
          </p:cNvSpPr>
          <p:nvPr>
            <p:ph sz="quarter" idx="1"/>
          </p:nvPr>
        </p:nvSpPr>
        <p:spPr/>
        <p:txBody>
          <a:bodyPr/>
          <a:lstStyle/>
          <a:p>
            <a:r>
              <a:rPr lang="en-US" dirty="0" smtClean="0"/>
              <a:t>The first line of your essay should be a hook, something that the reader will find interesting. </a:t>
            </a:r>
          </a:p>
          <a:p>
            <a:r>
              <a:rPr lang="en-US" dirty="0" smtClean="0"/>
              <a:t>Opening with a bold or provocative statement will draw the reader in, enticing them to read more.</a:t>
            </a:r>
          </a:p>
          <a:p>
            <a:r>
              <a:rPr lang="en-US" dirty="0" smtClean="0"/>
              <a:t>Use bold, precise, and stirring language.</a:t>
            </a:r>
          </a:p>
          <a:p>
            <a:r>
              <a:rPr lang="en-US" dirty="0" smtClean="0"/>
              <a:t>Be thoughtful, but not pretentious.</a:t>
            </a:r>
          </a:p>
          <a:p>
            <a:r>
              <a:rPr lang="en-US" dirty="0" smtClean="0"/>
              <a:t>Be efficient; state everything needed, but don’t make it too long.</a:t>
            </a:r>
          </a:p>
          <a:p>
            <a:r>
              <a:rPr lang="en-US" dirty="0" smtClean="0"/>
              <a:t>Compelling thesis statement</a:t>
            </a:r>
            <a:endParaRPr lang="en-US" dirty="0"/>
          </a:p>
        </p:txBody>
      </p:sp>
    </p:spTree>
    <p:extLst>
      <p:ext uri="{BB962C8B-B14F-4D97-AF65-F5344CB8AC3E}">
        <p14:creationId xmlns:p14="http://schemas.microsoft.com/office/powerpoint/2010/main" val="184228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for a Bold Beginning</a:t>
            </a:r>
            <a:endParaRPr lang="en-US" dirty="0"/>
          </a:p>
        </p:txBody>
      </p:sp>
      <p:sp>
        <p:nvSpPr>
          <p:cNvPr id="3" name="Content Placeholder 2"/>
          <p:cNvSpPr>
            <a:spLocks noGrp="1"/>
          </p:cNvSpPr>
          <p:nvPr>
            <p:ph sz="quarter" idx="1"/>
          </p:nvPr>
        </p:nvSpPr>
        <p:spPr/>
        <p:txBody>
          <a:bodyPr/>
          <a:lstStyle/>
          <a:p>
            <a:r>
              <a:rPr lang="en-US" dirty="0" smtClean="0"/>
              <a:t>Thought provoking questions are acceptable at the beginning of your essay.</a:t>
            </a:r>
          </a:p>
          <a:p>
            <a:r>
              <a:rPr lang="en-US" dirty="0" smtClean="0"/>
              <a:t>Start with a short anecdote (story) related to your topic.</a:t>
            </a:r>
          </a:p>
          <a:p>
            <a:r>
              <a:rPr lang="en-US" dirty="0" smtClean="0"/>
              <a:t>Make an unpredictable connection between your topic and something else.</a:t>
            </a:r>
          </a:p>
          <a:p>
            <a:r>
              <a:rPr lang="en-US" dirty="0" smtClean="0"/>
              <a:t>Avoid opening sentences that start with </a:t>
            </a:r>
            <a:r>
              <a:rPr lang="en-US" i="1" dirty="0" smtClean="0"/>
              <a:t>It is</a:t>
            </a:r>
            <a:r>
              <a:rPr lang="en-US" dirty="0" smtClean="0"/>
              <a:t> or </a:t>
            </a:r>
            <a:r>
              <a:rPr lang="en-US" i="1" dirty="0" smtClean="0"/>
              <a:t>There are.</a:t>
            </a:r>
            <a:endParaRPr lang="en-US" dirty="0"/>
          </a:p>
        </p:txBody>
      </p:sp>
    </p:spTree>
    <p:extLst>
      <p:ext uri="{BB962C8B-B14F-4D97-AF65-F5344CB8AC3E}">
        <p14:creationId xmlns:p14="http://schemas.microsoft.com/office/powerpoint/2010/main" val="4115991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sz="quarter" idx="1"/>
          </p:nvPr>
        </p:nvSpPr>
        <p:spPr/>
        <p:txBody>
          <a:bodyPr/>
          <a:lstStyle/>
          <a:p>
            <a:r>
              <a:rPr lang="en-US" dirty="0" smtClean="0"/>
              <a:t>     In 1803, Thomas Jefferson purchased the Louisiana Territory from Napoleon. In doing so, he nearly doubled the size of the United States for about 4 cents and acre. Some have said that this purchase was one of the three events essential to the creation of the modern United States. The writing of the Declaration of Independence and the writing of the Constitution were the other two.</a:t>
            </a:r>
            <a:endParaRPr lang="en-US" dirty="0"/>
          </a:p>
        </p:txBody>
      </p:sp>
    </p:spTree>
    <p:extLst>
      <p:ext uri="{BB962C8B-B14F-4D97-AF65-F5344CB8AC3E}">
        <p14:creationId xmlns:p14="http://schemas.microsoft.com/office/powerpoint/2010/main" val="2248567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Ordering Your Thoughts</a:t>
            </a:r>
            <a:endParaRPr lang="en-US" dirty="0"/>
          </a:p>
        </p:txBody>
      </p:sp>
      <p:sp>
        <p:nvSpPr>
          <p:cNvPr id="3" name="Content Placeholder 2"/>
          <p:cNvSpPr>
            <a:spLocks noGrp="1"/>
          </p:cNvSpPr>
          <p:nvPr>
            <p:ph sz="quarter" idx="1"/>
          </p:nvPr>
        </p:nvSpPr>
        <p:spPr/>
        <p:txBody>
          <a:bodyPr/>
          <a:lstStyle/>
          <a:p>
            <a:r>
              <a:rPr lang="en-US" dirty="0" smtClean="0"/>
              <a:t>First, read your prompt thoroughly, and write your WORKING THESIS STATEMENT  (You can rewrite it later if you need to.)</a:t>
            </a:r>
          </a:p>
          <a:p>
            <a:r>
              <a:rPr lang="en-US" dirty="0" smtClean="0"/>
              <a:t>Make every effort to make plain for readers what your essay will cover.</a:t>
            </a:r>
          </a:p>
          <a:p>
            <a:r>
              <a:rPr lang="en-US" dirty="0" smtClean="0"/>
              <a:t>Use your prewriting to choose your three supporting details.</a:t>
            </a:r>
          </a:p>
          <a:p>
            <a:r>
              <a:rPr lang="en-US" dirty="0" smtClean="0"/>
              <a:t>Use some logic to order your details. Use your most powerful argument to finish your essay.</a:t>
            </a:r>
          </a:p>
          <a:p>
            <a:r>
              <a:rPr lang="en-US" dirty="0" smtClean="0"/>
              <a:t>End your introduction with a powerful statement. </a:t>
            </a:r>
            <a:endParaRPr lang="en-US" dirty="0"/>
          </a:p>
        </p:txBody>
      </p:sp>
    </p:spTree>
    <p:extLst>
      <p:ext uri="{BB962C8B-B14F-4D97-AF65-F5344CB8AC3E}">
        <p14:creationId xmlns:p14="http://schemas.microsoft.com/office/powerpoint/2010/main" val="1478999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Basic Example</a:t>
            </a:r>
            <a:endParaRPr lang="en-US" dirty="0"/>
          </a:p>
        </p:txBody>
      </p:sp>
      <p:sp>
        <p:nvSpPr>
          <p:cNvPr id="3" name="Content Placeholder 2"/>
          <p:cNvSpPr>
            <a:spLocks noGrp="1"/>
          </p:cNvSpPr>
          <p:nvPr>
            <p:ph sz="quarter" idx="1"/>
          </p:nvPr>
        </p:nvSpPr>
        <p:spPr/>
        <p:txBody>
          <a:bodyPr/>
          <a:lstStyle/>
          <a:p>
            <a:r>
              <a:rPr lang="en-US" b="1" dirty="0" smtClean="0"/>
              <a:t>    Start your introductory paragraph with a bold statement, question, anecdote, or metaphor.</a:t>
            </a:r>
            <a:r>
              <a:rPr lang="en-US" dirty="0" smtClean="0"/>
              <a:t> </a:t>
            </a:r>
            <a:r>
              <a:rPr lang="en-US" i="1" dirty="0" smtClean="0"/>
              <a:t>You will then go on to state your reasoning behind your opinion. State your three reasons in a logical sequence. While this section should be brief, it needs to tell the reader what they are going to read about in your essay. </a:t>
            </a:r>
            <a:r>
              <a:rPr lang="en-US" b="1" i="1" dirty="0" smtClean="0"/>
              <a:t>To finish your opening paragraph write a bold and provocative thesis statement.</a:t>
            </a:r>
            <a:endParaRPr lang="en-US" b="1" dirty="0"/>
          </a:p>
        </p:txBody>
      </p:sp>
    </p:spTree>
    <p:extLst>
      <p:ext uri="{BB962C8B-B14F-4D97-AF65-F5344CB8AC3E}">
        <p14:creationId xmlns:p14="http://schemas.microsoft.com/office/powerpoint/2010/main" val="1043725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This will recap, review, restate, and/or reword your entire essay.</a:t>
            </a:r>
          </a:p>
          <a:p>
            <a:r>
              <a:rPr lang="en-US" dirty="0" smtClean="0"/>
              <a:t>Briefly </a:t>
            </a:r>
            <a:r>
              <a:rPr lang="en-US" dirty="0"/>
              <a:t>r</a:t>
            </a:r>
            <a:r>
              <a:rPr lang="en-US" dirty="0" smtClean="0"/>
              <a:t>eview all your main points (from your body paragraphs).</a:t>
            </a:r>
          </a:p>
          <a:p>
            <a:r>
              <a:rPr lang="en-US" dirty="0" smtClean="0"/>
              <a:t>Reword your thesis statement.</a:t>
            </a:r>
          </a:p>
          <a:p>
            <a:r>
              <a:rPr lang="en-US" dirty="0" smtClean="0"/>
              <a:t>End with a punch!</a:t>
            </a:r>
            <a:endParaRPr lang="en-US" dirty="0"/>
          </a:p>
        </p:txBody>
      </p:sp>
    </p:spTree>
    <p:extLst>
      <p:ext uri="{BB962C8B-B14F-4D97-AF65-F5344CB8AC3E}">
        <p14:creationId xmlns:p14="http://schemas.microsoft.com/office/powerpoint/2010/main" val="34529564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22</TotalTime>
  <Words>408</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Introductory and Concluding Paragraphs</vt:lpstr>
      <vt:lpstr>Opening Strong</vt:lpstr>
      <vt:lpstr>Techniques for a Bold Beginning</vt:lpstr>
      <vt:lpstr>Example:</vt:lpstr>
      <vt:lpstr>Ordering Your Thoughts</vt:lpstr>
      <vt:lpstr>Very Basic Example</vt:lpstr>
      <vt:lpstr>Conclusion</vt:lpstr>
    </vt:vector>
  </TitlesOfParts>
  <Company>Union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Paragraphs</dc:title>
  <dc:creator>Union Public School System</dc:creator>
  <cp:lastModifiedBy>Union Public School System</cp:lastModifiedBy>
  <cp:revision>3</cp:revision>
  <dcterms:created xsi:type="dcterms:W3CDTF">2012-01-23T13:53:15Z</dcterms:created>
  <dcterms:modified xsi:type="dcterms:W3CDTF">2012-09-06T21:12:10Z</dcterms:modified>
</cp:coreProperties>
</file>