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B5E1E77F-CBAB-4A03-B35A-6657D6CC255A}" type="datetimeFigureOut">
              <a:rPr lang="en-US" smtClean="0"/>
              <a:t>2/14/2012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43555C6A-850D-4F27-B2F8-65E0FEFAF25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E1E77F-CBAB-4A03-B35A-6657D6CC255A}" type="datetimeFigureOut">
              <a:rPr lang="en-US" smtClean="0"/>
              <a:t>2/14/2012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3555C6A-850D-4F27-B2F8-65E0FEFAF25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E1E77F-CBAB-4A03-B35A-6657D6CC255A}" type="datetimeFigureOut">
              <a:rPr lang="en-US" smtClean="0"/>
              <a:t>2/14/2012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3555C6A-850D-4F27-B2F8-65E0FEFAF25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E1E77F-CBAB-4A03-B35A-6657D6CC255A}" type="datetimeFigureOut">
              <a:rPr lang="en-US" smtClean="0"/>
              <a:t>2/14/2012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3555C6A-850D-4F27-B2F8-65E0FEFAF25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5E1E77F-CBAB-4A03-B35A-6657D6CC255A}" type="datetimeFigureOut">
              <a:rPr lang="en-US" smtClean="0"/>
              <a:t>2/14/2012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3555C6A-850D-4F27-B2F8-65E0FEFAF25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5E1E77F-CBAB-4A03-B35A-6657D6CC255A}" type="datetimeFigureOut">
              <a:rPr lang="en-US" smtClean="0"/>
              <a:t>2/14/2012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3555C6A-850D-4F27-B2F8-65E0FEFAF25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5E1E77F-CBAB-4A03-B35A-6657D6CC255A}" type="datetimeFigureOut">
              <a:rPr lang="en-US" smtClean="0"/>
              <a:t>2/14/2012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3555C6A-850D-4F27-B2F8-65E0FEFAF25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5E1E77F-CBAB-4A03-B35A-6657D6CC255A}" type="datetimeFigureOut">
              <a:rPr lang="en-US" smtClean="0"/>
              <a:t>2/14/2012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3555C6A-850D-4F27-B2F8-65E0FEFAF25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5E1E77F-CBAB-4A03-B35A-6657D6CC255A}" type="datetimeFigureOut">
              <a:rPr lang="en-US" smtClean="0"/>
              <a:t>2/14/2012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3555C6A-850D-4F27-B2F8-65E0FEFAF25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5E1E77F-CBAB-4A03-B35A-6657D6CC255A}" type="datetimeFigureOut">
              <a:rPr lang="en-US" smtClean="0"/>
              <a:t>2/14/2012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3555C6A-850D-4F27-B2F8-65E0FEFAF25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5E1E77F-CBAB-4A03-B35A-6657D6CC255A}" type="datetimeFigureOut">
              <a:rPr lang="en-US" smtClean="0"/>
              <a:t>2/14/2012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3555C6A-850D-4F27-B2F8-65E0FEFAF251}"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5E1E77F-CBAB-4A03-B35A-6657D6CC255A}" type="datetimeFigureOut">
              <a:rPr lang="en-US" smtClean="0"/>
              <a:t>2/14/2012</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3555C6A-850D-4F27-B2F8-65E0FEFAF25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Parallel Structure</a:t>
            </a:r>
            <a:endParaRPr lang="en-US" dirty="0"/>
          </a:p>
        </p:txBody>
      </p:sp>
      <p:sp>
        <p:nvSpPr>
          <p:cNvPr id="3" name="Subtitle 2"/>
          <p:cNvSpPr>
            <a:spLocks noGrp="1"/>
          </p:cNvSpPr>
          <p:nvPr>
            <p:ph type="subTitle" idx="1"/>
          </p:nvPr>
        </p:nvSpPr>
        <p:spPr/>
        <p:txBody>
          <a:bodyPr>
            <a:normAutofit lnSpcReduction="10000"/>
          </a:bodyPr>
          <a:lstStyle/>
          <a:p>
            <a:r>
              <a:rPr lang="en-US" dirty="0" smtClean="0"/>
              <a:t>Be consistent</a:t>
            </a:r>
          </a:p>
          <a:p>
            <a:endParaRPr lang="en-US" dirty="0" smtClean="0"/>
          </a:p>
          <a:p>
            <a:r>
              <a:rPr lang="en-US" dirty="0" smtClean="0"/>
              <a:t>Mrs. Burhenn</a:t>
            </a:r>
            <a:endParaRPr lang="en-US" dirty="0"/>
          </a:p>
        </p:txBody>
      </p:sp>
    </p:spTree>
    <p:extLst>
      <p:ext uri="{BB962C8B-B14F-4D97-AF65-F5344CB8AC3E}">
        <p14:creationId xmlns:p14="http://schemas.microsoft.com/office/powerpoint/2010/main" val="4023348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Lists After a Colon</a:t>
            </a:r>
          </a:p>
        </p:txBody>
      </p:sp>
      <p:sp>
        <p:nvSpPr>
          <p:cNvPr id="3" name="Content Placeholder 2"/>
          <p:cNvSpPr>
            <a:spLocks noGrp="1"/>
          </p:cNvSpPr>
          <p:nvPr>
            <p:ph idx="1"/>
          </p:nvPr>
        </p:nvSpPr>
        <p:spPr/>
        <p:txBody>
          <a:bodyPr>
            <a:normAutofit fontScale="92500" lnSpcReduction="10000"/>
          </a:bodyPr>
          <a:lstStyle/>
          <a:p>
            <a:r>
              <a:rPr lang="en-US" b="1" dirty="0"/>
              <a:t>Be sure to keep all the elements in a list in the same form.</a:t>
            </a:r>
            <a:endParaRPr lang="en-US" dirty="0"/>
          </a:p>
          <a:p>
            <a:r>
              <a:rPr lang="en-US" b="1" dirty="0"/>
              <a:t>Example 1</a:t>
            </a:r>
            <a:endParaRPr lang="en-US" dirty="0"/>
          </a:p>
          <a:p>
            <a:r>
              <a:rPr lang="en-US" b="1" dirty="0"/>
              <a:t>Not Parallel:</a:t>
            </a:r>
            <a:r>
              <a:rPr lang="en-US" dirty="0"/>
              <a:t>  The dictionary can be used for these purposes: to find </a:t>
            </a:r>
            <a:r>
              <a:rPr lang="en-US" b="1" dirty="0">
                <a:solidFill>
                  <a:schemeClr val="accent1"/>
                </a:solidFill>
              </a:rPr>
              <a:t>word meanings</a:t>
            </a:r>
            <a:r>
              <a:rPr lang="en-US" dirty="0"/>
              <a:t>, </a:t>
            </a:r>
            <a:r>
              <a:rPr lang="en-US" b="1" dirty="0">
                <a:solidFill>
                  <a:srgbClr val="F07F09"/>
                </a:solidFill>
              </a:rPr>
              <a:t>pronunciations</a:t>
            </a:r>
            <a:r>
              <a:rPr lang="en-US" dirty="0"/>
              <a:t>, </a:t>
            </a:r>
            <a:r>
              <a:rPr lang="en-US" b="1" dirty="0">
                <a:solidFill>
                  <a:srgbClr val="F07F09"/>
                </a:solidFill>
              </a:rPr>
              <a:t>correct spellings</a:t>
            </a:r>
            <a:r>
              <a:rPr lang="en-US" dirty="0"/>
              <a:t>, and </a:t>
            </a:r>
            <a:r>
              <a:rPr lang="en-US" b="1" dirty="0">
                <a:solidFill>
                  <a:srgbClr val="FF0000"/>
                </a:solidFill>
              </a:rPr>
              <a:t>looking up irregular verbs</a:t>
            </a:r>
            <a:r>
              <a:rPr lang="en-US" dirty="0"/>
              <a:t>.</a:t>
            </a:r>
          </a:p>
          <a:p>
            <a:r>
              <a:rPr lang="en-US" b="1" dirty="0"/>
              <a:t>Parallel:</a:t>
            </a:r>
            <a:r>
              <a:rPr lang="en-US" dirty="0"/>
              <a:t>  The dictionary can be used for these purposes: to find </a:t>
            </a:r>
            <a:r>
              <a:rPr lang="en-US" b="1" dirty="0">
                <a:solidFill>
                  <a:schemeClr val="accent1"/>
                </a:solidFill>
              </a:rPr>
              <a:t>word meanings</a:t>
            </a:r>
            <a:r>
              <a:rPr lang="en-US" dirty="0"/>
              <a:t>, </a:t>
            </a:r>
            <a:r>
              <a:rPr lang="en-US" b="1" dirty="0">
                <a:solidFill>
                  <a:srgbClr val="F07F09"/>
                </a:solidFill>
              </a:rPr>
              <a:t>pronunciations</a:t>
            </a:r>
            <a:r>
              <a:rPr lang="en-US" dirty="0"/>
              <a:t>, </a:t>
            </a:r>
            <a:r>
              <a:rPr lang="en-US" b="1" dirty="0">
                <a:solidFill>
                  <a:srgbClr val="F07F09"/>
                </a:solidFill>
              </a:rPr>
              <a:t>correct spellings</a:t>
            </a:r>
            <a:r>
              <a:rPr lang="en-US" dirty="0"/>
              <a:t>, and </a:t>
            </a:r>
            <a:r>
              <a:rPr lang="en-US" b="1" dirty="0">
                <a:solidFill>
                  <a:srgbClr val="F07F09"/>
                </a:solidFill>
              </a:rPr>
              <a:t>irregular verbs</a:t>
            </a:r>
            <a:r>
              <a:rPr lang="en-US" dirty="0"/>
              <a:t>.</a:t>
            </a:r>
          </a:p>
        </p:txBody>
      </p:sp>
    </p:spTree>
    <p:extLst>
      <p:ext uri="{BB962C8B-B14F-4D97-AF65-F5344CB8AC3E}">
        <p14:creationId xmlns:p14="http://schemas.microsoft.com/office/powerpoint/2010/main" val="1721796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Proofreading </a:t>
            </a:r>
            <a:r>
              <a:rPr lang="en-US" dirty="0" err="1" smtClean="0"/>
              <a:t>Stragtegies</a:t>
            </a:r>
            <a:endParaRPr lang="en-US" dirty="0"/>
          </a:p>
        </p:txBody>
      </p:sp>
      <p:sp>
        <p:nvSpPr>
          <p:cNvPr id="3" name="Content Placeholder 2"/>
          <p:cNvSpPr>
            <a:spLocks noGrp="1"/>
          </p:cNvSpPr>
          <p:nvPr>
            <p:ph idx="1"/>
          </p:nvPr>
        </p:nvSpPr>
        <p:spPr/>
        <p:txBody>
          <a:bodyPr>
            <a:normAutofit fontScale="85000" lnSpcReduction="20000"/>
          </a:bodyPr>
          <a:lstStyle/>
          <a:p>
            <a:r>
              <a:rPr lang="en-US" dirty="0"/>
              <a:t>Skim your paper, pausing at the words "and" and "or." Check on each side of these words to see whether the items joined are parallel. If not, make them parallel.</a:t>
            </a:r>
          </a:p>
          <a:p>
            <a:r>
              <a:rPr lang="en-US" dirty="0"/>
              <a:t>If you have several items in a list, put them in a column to see if they are parallel.</a:t>
            </a:r>
          </a:p>
          <a:p>
            <a:r>
              <a:rPr lang="en-US" dirty="0"/>
              <a:t>Listen to the sound of the items in a list or the items being compared. Do you hear the same kinds of sounds? For example, is there a series of "-</a:t>
            </a:r>
            <a:r>
              <a:rPr lang="en-US" dirty="0" err="1"/>
              <a:t>ing</a:t>
            </a:r>
            <a:r>
              <a:rPr lang="en-US" dirty="0"/>
              <a:t>" words beginning each item? Or do your hear a rhythm being repeated? If something is breaking that rhythm or repetition of sound, check to see if it needs to be made parallel.</a:t>
            </a:r>
          </a:p>
        </p:txBody>
      </p:sp>
    </p:spTree>
    <p:extLst>
      <p:ext uri="{BB962C8B-B14F-4D97-AF65-F5344CB8AC3E}">
        <p14:creationId xmlns:p14="http://schemas.microsoft.com/office/powerpoint/2010/main" val="24815611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Famous examples of Parallel Structure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“Better </a:t>
            </a:r>
            <a:r>
              <a:rPr lang="en-US" dirty="0" smtClean="0">
                <a:solidFill>
                  <a:schemeClr val="accent1"/>
                </a:solidFill>
              </a:rPr>
              <a:t>to remain silent </a:t>
            </a:r>
            <a:r>
              <a:rPr lang="en-US" dirty="0" smtClean="0"/>
              <a:t>and be thought a fool than </a:t>
            </a:r>
            <a:r>
              <a:rPr lang="en-US" dirty="0" smtClean="0">
                <a:solidFill>
                  <a:schemeClr val="accent1"/>
                </a:solidFill>
              </a:rPr>
              <a:t>to speak out </a:t>
            </a:r>
            <a:r>
              <a:rPr lang="en-US" dirty="0" smtClean="0"/>
              <a:t>and remove all doubt.”            –Abraham Lincoln</a:t>
            </a:r>
          </a:p>
          <a:p>
            <a:endParaRPr lang="en-US" dirty="0" smtClean="0"/>
          </a:p>
          <a:p>
            <a:r>
              <a:rPr lang="en-US" dirty="0" smtClean="0"/>
              <a:t>“</a:t>
            </a:r>
            <a:r>
              <a:rPr lang="en-US" dirty="0" smtClean="0">
                <a:solidFill>
                  <a:schemeClr val="accent1"/>
                </a:solidFill>
              </a:rPr>
              <a:t>Now is the time </a:t>
            </a:r>
            <a:r>
              <a:rPr lang="en-US" dirty="0" smtClean="0"/>
              <a:t>to make real the promises of democracy. </a:t>
            </a:r>
            <a:r>
              <a:rPr lang="en-US" dirty="0" smtClean="0">
                <a:solidFill>
                  <a:schemeClr val="accent1"/>
                </a:solidFill>
              </a:rPr>
              <a:t>Now is the time </a:t>
            </a:r>
            <a:r>
              <a:rPr lang="en-US" dirty="0" smtClean="0"/>
              <a:t>to rise from the dark and desolate valley of segregation to the sunlit path of racial justice. </a:t>
            </a:r>
            <a:r>
              <a:rPr lang="en-US" dirty="0" smtClean="0">
                <a:solidFill>
                  <a:schemeClr val="accent1"/>
                </a:solidFill>
              </a:rPr>
              <a:t>Now is the time </a:t>
            </a:r>
            <a:r>
              <a:rPr lang="en-US" dirty="0" smtClean="0"/>
              <a:t>to lift our nation from the quick sands of racial injustice to the solid rock of brotherhood. </a:t>
            </a:r>
            <a:r>
              <a:rPr lang="en-US" dirty="0" smtClean="0">
                <a:solidFill>
                  <a:schemeClr val="accent1"/>
                </a:solidFill>
              </a:rPr>
              <a:t>Now is the time </a:t>
            </a:r>
            <a:r>
              <a:rPr lang="en-US" dirty="0" smtClean="0"/>
              <a:t>to make justice a reality for all God’s children.” – Martin Luther King Jr.</a:t>
            </a:r>
            <a:endParaRPr lang="en-US" dirty="0"/>
          </a:p>
        </p:txBody>
      </p:sp>
    </p:spTree>
    <p:extLst>
      <p:ext uri="{BB962C8B-B14F-4D97-AF65-F5344CB8AC3E}">
        <p14:creationId xmlns:p14="http://schemas.microsoft.com/office/powerpoint/2010/main" val="16505540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Turn!</a:t>
            </a:r>
            <a:endParaRPr lang="en-US" dirty="0"/>
          </a:p>
        </p:txBody>
      </p:sp>
      <p:sp>
        <p:nvSpPr>
          <p:cNvPr id="3" name="Content Placeholder 2"/>
          <p:cNvSpPr>
            <a:spLocks noGrp="1"/>
          </p:cNvSpPr>
          <p:nvPr>
            <p:ph idx="1"/>
          </p:nvPr>
        </p:nvSpPr>
        <p:spPr/>
        <p:txBody>
          <a:bodyPr/>
          <a:lstStyle/>
          <a:p>
            <a:r>
              <a:rPr lang="en-US" i="1" dirty="0" smtClean="0"/>
              <a:t>Rafael delivered his speech with confidence and enthusiastically.</a:t>
            </a:r>
          </a:p>
          <a:p>
            <a:endParaRPr lang="en-US" dirty="0" smtClean="0"/>
          </a:p>
          <a:p>
            <a:endParaRPr lang="en-US" dirty="0"/>
          </a:p>
          <a:p>
            <a:r>
              <a:rPr lang="en-US" dirty="0" smtClean="0"/>
              <a:t>Rafael delivered his speech with confidence and enthusiasm.</a:t>
            </a:r>
          </a:p>
          <a:p>
            <a:endParaRPr lang="en-US" dirty="0"/>
          </a:p>
          <a:p>
            <a:r>
              <a:rPr lang="en-US" dirty="0" smtClean="0"/>
              <a:t>Rafael confidently and enthusiastically delivered his speech.</a:t>
            </a:r>
            <a:endParaRPr lang="en-US" dirty="0"/>
          </a:p>
        </p:txBody>
      </p:sp>
    </p:spTree>
    <p:extLst>
      <p:ext uri="{BB962C8B-B14F-4D97-AF65-F5344CB8AC3E}">
        <p14:creationId xmlns:p14="http://schemas.microsoft.com/office/powerpoint/2010/main" val="716410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this one?</a:t>
            </a:r>
            <a:endParaRPr lang="en-US" dirty="0"/>
          </a:p>
        </p:txBody>
      </p:sp>
      <p:sp>
        <p:nvSpPr>
          <p:cNvPr id="3" name="Content Placeholder 2"/>
          <p:cNvSpPr>
            <a:spLocks noGrp="1"/>
          </p:cNvSpPr>
          <p:nvPr>
            <p:ph idx="1"/>
          </p:nvPr>
        </p:nvSpPr>
        <p:spPr/>
        <p:txBody>
          <a:bodyPr/>
          <a:lstStyle/>
          <a:p>
            <a:r>
              <a:rPr lang="en-US" i="1" dirty="0" smtClean="0"/>
              <a:t>Being compassionate and because she knows a lot about animals, Jessica will make a good veterinarian.</a:t>
            </a:r>
          </a:p>
          <a:p>
            <a:endParaRPr lang="en-US" dirty="0"/>
          </a:p>
          <a:p>
            <a:r>
              <a:rPr lang="en-US" dirty="0" smtClean="0"/>
              <a:t>Because she is compassionate and knows a lot about animals, Jessica will make a good veterinarian.</a:t>
            </a:r>
            <a:endParaRPr lang="en-US" dirty="0"/>
          </a:p>
        </p:txBody>
      </p:sp>
    </p:spTree>
    <p:extLst>
      <p:ext uri="{BB962C8B-B14F-4D97-AF65-F5344CB8AC3E}">
        <p14:creationId xmlns:p14="http://schemas.microsoft.com/office/powerpoint/2010/main" val="995997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parallel structure?</a:t>
            </a:r>
            <a:endParaRPr lang="en-US" dirty="0"/>
          </a:p>
        </p:txBody>
      </p:sp>
      <p:sp>
        <p:nvSpPr>
          <p:cNvPr id="3" name="Content Placeholder 2"/>
          <p:cNvSpPr>
            <a:spLocks noGrp="1"/>
          </p:cNvSpPr>
          <p:nvPr>
            <p:ph idx="1"/>
          </p:nvPr>
        </p:nvSpPr>
        <p:spPr/>
        <p:txBody>
          <a:bodyPr/>
          <a:lstStyle/>
          <a:p>
            <a:r>
              <a:rPr lang="en-US" dirty="0"/>
              <a:t>Parallel structure means using the same pattern of words to show that two or more ideas have the same level of importance. </a:t>
            </a:r>
            <a:endParaRPr lang="en-US" dirty="0" smtClean="0"/>
          </a:p>
          <a:p>
            <a:r>
              <a:rPr lang="en-US" dirty="0" smtClean="0"/>
              <a:t>This </a:t>
            </a:r>
            <a:r>
              <a:rPr lang="en-US" dirty="0"/>
              <a:t>can happen at the word, phrase, or clause level. </a:t>
            </a:r>
            <a:endParaRPr lang="en-US" dirty="0" smtClean="0"/>
          </a:p>
          <a:p>
            <a:r>
              <a:rPr lang="en-US" dirty="0" smtClean="0"/>
              <a:t>The </a:t>
            </a:r>
            <a:r>
              <a:rPr lang="en-US" dirty="0"/>
              <a:t>usual way to join parallel structures is with the use of coordinating conjunctions such as "and" or "</a:t>
            </a:r>
            <a:r>
              <a:rPr lang="en-US" dirty="0" smtClean="0"/>
              <a:t>or”.</a:t>
            </a:r>
            <a:endParaRPr lang="en-US" dirty="0"/>
          </a:p>
        </p:txBody>
      </p:sp>
    </p:spTree>
    <p:extLst>
      <p:ext uri="{BB962C8B-B14F-4D97-AF65-F5344CB8AC3E}">
        <p14:creationId xmlns:p14="http://schemas.microsoft.com/office/powerpoint/2010/main" val="18475902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Examples of Words and Phrases</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sz="3100" b="1" dirty="0" smtClean="0"/>
              <a:t>With </a:t>
            </a:r>
            <a:r>
              <a:rPr lang="en-US" sz="3100" b="1" dirty="0"/>
              <a:t>the -</a:t>
            </a:r>
            <a:r>
              <a:rPr lang="en-US" sz="3100" b="1" dirty="0" err="1"/>
              <a:t>ing</a:t>
            </a:r>
            <a:r>
              <a:rPr lang="en-US" sz="3100" b="1" dirty="0"/>
              <a:t> form (gerund) of words:</a:t>
            </a:r>
          </a:p>
          <a:p>
            <a:endParaRPr lang="en-US" dirty="0"/>
          </a:p>
          <a:p>
            <a:r>
              <a:rPr lang="en-US" dirty="0"/>
              <a:t>Parallel: Mary likes hik</a:t>
            </a:r>
            <a:r>
              <a:rPr lang="en-US" dirty="0">
                <a:solidFill>
                  <a:schemeClr val="accent1"/>
                </a:solidFill>
              </a:rPr>
              <a:t>ing</a:t>
            </a:r>
            <a:r>
              <a:rPr lang="en-US" dirty="0"/>
              <a:t>, swimm</a:t>
            </a:r>
            <a:r>
              <a:rPr lang="en-US" dirty="0">
                <a:solidFill>
                  <a:schemeClr val="accent1"/>
                </a:solidFill>
              </a:rPr>
              <a:t>ing</a:t>
            </a:r>
            <a:r>
              <a:rPr lang="en-US" dirty="0"/>
              <a:t>, and bicycl</a:t>
            </a:r>
            <a:r>
              <a:rPr lang="en-US" dirty="0">
                <a:solidFill>
                  <a:schemeClr val="accent1"/>
                </a:solidFill>
              </a:rPr>
              <a:t>ing</a:t>
            </a:r>
            <a:r>
              <a:rPr lang="en-US" dirty="0" smtClean="0"/>
              <a:t>.</a:t>
            </a:r>
          </a:p>
          <a:p>
            <a:endParaRPr lang="en-US" dirty="0"/>
          </a:p>
          <a:p>
            <a:r>
              <a:rPr lang="en-US" sz="3100" b="1" dirty="0"/>
              <a:t>With infinitive phrases:</a:t>
            </a:r>
          </a:p>
          <a:p>
            <a:endParaRPr lang="en-US" dirty="0"/>
          </a:p>
          <a:p>
            <a:r>
              <a:rPr lang="en-US" dirty="0"/>
              <a:t>Parallel: Mary likes </a:t>
            </a:r>
            <a:r>
              <a:rPr lang="en-US" dirty="0">
                <a:solidFill>
                  <a:schemeClr val="accent1"/>
                </a:solidFill>
              </a:rPr>
              <a:t>to</a:t>
            </a:r>
            <a:r>
              <a:rPr lang="en-US" dirty="0"/>
              <a:t> hike, </a:t>
            </a:r>
            <a:r>
              <a:rPr lang="en-US" dirty="0">
                <a:solidFill>
                  <a:schemeClr val="accent1"/>
                </a:solidFill>
              </a:rPr>
              <a:t>to</a:t>
            </a:r>
            <a:r>
              <a:rPr lang="en-US" dirty="0"/>
              <a:t> swim, and </a:t>
            </a:r>
            <a:r>
              <a:rPr lang="en-US" dirty="0">
                <a:solidFill>
                  <a:schemeClr val="accent1"/>
                </a:solidFill>
              </a:rPr>
              <a:t>to</a:t>
            </a:r>
            <a:r>
              <a:rPr lang="en-US" dirty="0"/>
              <a:t> ride a bicycle.</a:t>
            </a:r>
          </a:p>
          <a:p>
            <a:pPr marL="0" indent="0" algn="ctr">
              <a:buNone/>
            </a:pPr>
            <a:r>
              <a:rPr lang="en-US" b="1" dirty="0"/>
              <a:t>OR</a:t>
            </a:r>
          </a:p>
          <a:p>
            <a:r>
              <a:rPr lang="en-US" dirty="0"/>
              <a:t>Mary likes </a:t>
            </a:r>
            <a:r>
              <a:rPr lang="en-US" dirty="0">
                <a:solidFill>
                  <a:schemeClr val="accent1"/>
                </a:solidFill>
              </a:rPr>
              <a:t>to</a:t>
            </a:r>
            <a:r>
              <a:rPr lang="en-US" dirty="0"/>
              <a:t> hike, swim, and ride a bicycle.</a:t>
            </a:r>
          </a:p>
          <a:p>
            <a:endParaRPr lang="en-US" dirty="0" smtClean="0"/>
          </a:p>
          <a:p>
            <a:pPr marL="0" indent="0">
              <a:buNone/>
            </a:pPr>
            <a:r>
              <a:rPr lang="en-US" dirty="0" smtClean="0"/>
              <a:t>(</a:t>
            </a:r>
            <a:r>
              <a:rPr lang="en-US" dirty="0"/>
              <a:t>Note: You can use "to" before all the verbs in a sentence or only before the first one.)</a:t>
            </a:r>
          </a:p>
          <a:p>
            <a:endParaRPr lang="en-US" dirty="0"/>
          </a:p>
          <a:p>
            <a:endParaRPr lang="en-US" dirty="0"/>
          </a:p>
        </p:txBody>
      </p:sp>
    </p:spTree>
    <p:extLst>
      <p:ext uri="{BB962C8B-B14F-4D97-AF65-F5344CB8AC3E}">
        <p14:creationId xmlns:p14="http://schemas.microsoft.com/office/powerpoint/2010/main" val="1093844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 not mix </a:t>
            </a:r>
            <a:r>
              <a:rPr lang="en-US" dirty="0" smtClean="0"/>
              <a:t>forms!</a:t>
            </a:r>
            <a:r>
              <a:rPr lang="en-US" dirty="0"/>
              <a:t/>
            </a:r>
            <a:br>
              <a:rPr lang="en-US" dirty="0"/>
            </a:br>
            <a:endParaRPr lang="en-US" dirty="0"/>
          </a:p>
        </p:txBody>
      </p:sp>
      <p:sp>
        <p:nvSpPr>
          <p:cNvPr id="3" name="Content Placeholder 2"/>
          <p:cNvSpPr>
            <a:spLocks noGrp="1"/>
          </p:cNvSpPr>
          <p:nvPr>
            <p:ph idx="1"/>
          </p:nvPr>
        </p:nvSpPr>
        <p:spPr/>
        <p:txBody>
          <a:bodyPr/>
          <a:lstStyle/>
          <a:p>
            <a:r>
              <a:rPr lang="en-US" b="1" dirty="0" smtClean="0"/>
              <a:t>Example </a:t>
            </a:r>
            <a:r>
              <a:rPr lang="en-US" b="1" dirty="0"/>
              <a:t>1</a:t>
            </a:r>
            <a:endParaRPr lang="en-US" dirty="0"/>
          </a:p>
          <a:p>
            <a:r>
              <a:rPr lang="en-US" b="1" dirty="0"/>
              <a:t>Not Parallel:</a:t>
            </a:r>
            <a:r>
              <a:rPr lang="en-US" dirty="0"/>
              <a:t> </a:t>
            </a:r>
            <a:br>
              <a:rPr lang="en-US" dirty="0"/>
            </a:br>
            <a:r>
              <a:rPr lang="en-US" dirty="0"/>
              <a:t>Mary likes hik</a:t>
            </a:r>
            <a:r>
              <a:rPr lang="en-US" dirty="0">
                <a:solidFill>
                  <a:schemeClr val="accent1"/>
                </a:solidFill>
              </a:rPr>
              <a:t>ing</a:t>
            </a:r>
            <a:r>
              <a:rPr lang="en-US" dirty="0"/>
              <a:t>, swimm</a:t>
            </a:r>
            <a:r>
              <a:rPr lang="en-US" dirty="0">
                <a:solidFill>
                  <a:schemeClr val="accent1"/>
                </a:solidFill>
              </a:rPr>
              <a:t>ing</a:t>
            </a:r>
            <a:r>
              <a:rPr lang="en-US" dirty="0"/>
              <a:t>, and </a:t>
            </a:r>
            <a:r>
              <a:rPr lang="en-US" dirty="0">
                <a:solidFill>
                  <a:srgbClr val="FF0000"/>
                </a:solidFill>
              </a:rPr>
              <a:t>to</a:t>
            </a:r>
            <a:r>
              <a:rPr lang="en-US" dirty="0"/>
              <a:t> ride a bicycle.</a:t>
            </a:r>
          </a:p>
          <a:p>
            <a:r>
              <a:rPr lang="en-US" b="1" dirty="0"/>
              <a:t>Parallel:</a:t>
            </a:r>
            <a:r>
              <a:rPr lang="en-US" dirty="0"/>
              <a:t> </a:t>
            </a:r>
            <a:br>
              <a:rPr lang="en-US" dirty="0"/>
            </a:br>
            <a:r>
              <a:rPr lang="en-US" dirty="0"/>
              <a:t>Mary likes hik</a:t>
            </a:r>
            <a:r>
              <a:rPr lang="en-US" dirty="0">
                <a:solidFill>
                  <a:schemeClr val="accent1"/>
                </a:solidFill>
              </a:rPr>
              <a:t>ing</a:t>
            </a:r>
            <a:r>
              <a:rPr lang="en-US" dirty="0"/>
              <a:t>, swimm</a:t>
            </a:r>
            <a:r>
              <a:rPr lang="en-US" dirty="0">
                <a:solidFill>
                  <a:schemeClr val="accent1"/>
                </a:solidFill>
              </a:rPr>
              <a:t>ing</a:t>
            </a:r>
            <a:r>
              <a:rPr lang="en-US" dirty="0"/>
              <a:t>, and rid</a:t>
            </a:r>
            <a:r>
              <a:rPr lang="en-US" dirty="0">
                <a:solidFill>
                  <a:schemeClr val="accent1"/>
                </a:solidFill>
              </a:rPr>
              <a:t>ing</a:t>
            </a:r>
            <a:r>
              <a:rPr lang="en-US" dirty="0"/>
              <a:t> a bicycle.</a:t>
            </a:r>
          </a:p>
          <a:p>
            <a:endParaRPr lang="en-US" dirty="0"/>
          </a:p>
        </p:txBody>
      </p:sp>
    </p:spTree>
    <p:extLst>
      <p:ext uri="{BB962C8B-B14F-4D97-AF65-F5344CB8AC3E}">
        <p14:creationId xmlns:p14="http://schemas.microsoft.com/office/powerpoint/2010/main" val="25910963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 not mix </a:t>
            </a:r>
            <a:r>
              <a:rPr lang="en-US" dirty="0" smtClean="0"/>
              <a:t>forms!</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b="1" dirty="0"/>
              <a:t>Example 2</a:t>
            </a:r>
            <a:endParaRPr lang="en-US" dirty="0"/>
          </a:p>
          <a:p>
            <a:r>
              <a:rPr lang="en-US" b="1" dirty="0"/>
              <a:t>Not Parallel:</a:t>
            </a:r>
            <a:r>
              <a:rPr lang="en-US" dirty="0"/>
              <a:t> </a:t>
            </a:r>
            <a:br>
              <a:rPr lang="en-US" dirty="0"/>
            </a:br>
            <a:r>
              <a:rPr lang="en-US" dirty="0"/>
              <a:t>The production manager was asked to write his report quick</a:t>
            </a:r>
            <a:r>
              <a:rPr lang="en-US" dirty="0">
                <a:solidFill>
                  <a:schemeClr val="accent1"/>
                </a:solidFill>
              </a:rPr>
              <a:t>ly</a:t>
            </a:r>
            <a:r>
              <a:rPr lang="en-US" dirty="0"/>
              <a:t>, </a:t>
            </a:r>
            <a:r>
              <a:rPr lang="en-US" dirty="0" smtClean="0"/>
              <a:t>accurate</a:t>
            </a:r>
            <a:r>
              <a:rPr lang="en-US" dirty="0" smtClean="0">
                <a:solidFill>
                  <a:schemeClr val="accent1"/>
                </a:solidFill>
              </a:rPr>
              <a:t>ly</a:t>
            </a:r>
            <a:r>
              <a:rPr lang="en-US" dirty="0"/>
              <a:t>, and </a:t>
            </a:r>
            <a:r>
              <a:rPr lang="en-US" dirty="0">
                <a:solidFill>
                  <a:srgbClr val="FF0000"/>
                </a:solidFill>
              </a:rPr>
              <a:t>in a detailed manner</a:t>
            </a:r>
            <a:r>
              <a:rPr lang="en-US" dirty="0"/>
              <a:t>.</a:t>
            </a:r>
          </a:p>
          <a:p>
            <a:r>
              <a:rPr lang="en-US" b="1" dirty="0"/>
              <a:t>Parallel:</a:t>
            </a:r>
            <a:r>
              <a:rPr lang="en-US" dirty="0"/>
              <a:t> </a:t>
            </a:r>
            <a:br>
              <a:rPr lang="en-US" dirty="0"/>
            </a:br>
            <a:r>
              <a:rPr lang="en-US" dirty="0"/>
              <a:t>The production manager was asked to write his report quick</a:t>
            </a:r>
            <a:r>
              <a:rPr lang="en-US" dirty="0">
                <a:solidFill>
                  <a:schemeClr val="accent1"/>
                </a:solidFill>
              </a:rPr>
              <a:t>ly</a:t>
            </a:r>
            <a:r>
              <a:rPr lang="en-US" dirty="0"/>
              <a:t>, accurate</a:t>
            </a:r>
            <a:r>
              <a:rPr lang="en-US" dirty="0">
                <a:solidFill>
                  <a:schemeClr val="accent1"/>
                </a:solidFill>
              </a:rPr>
              <a:t>ly</a:t>
            </a:r>
            <a:r>
              <a:rPr lang="en-US" dirty="0"/>
              <a:t>, and thorough</a:t>
            </a:r>
            <a:r>
              <a:rPr lang="en-US" dirty="0">
                <a:solidFill>
                  <a:schemeClr val="accent1"/>
                </a:solidFill>
              </a:rPr>
              <a:t>ly</a:t>
            </a:r>
            <a:r>
              <a:rPr lang="en-US" dirty="0"/>
              <a:t>.</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3635281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 not mix forms!</a:t>
            </a:r>
          </a:p>
        </p:txBody>
      </p:sp>
      <p:sp>
        <p:nvSpPr>
          <p:cNvPr id="3" name="Content Placeholder 2"/>
          <p:cNvSpPr>
            <a:spLocks noGrp="1"/>
          </p:cNvSpPr>
          <p:nvPr>
            <p:ph idx="1"/>
          </p:nvPr>
        </p:nvSpPr>
        <p:spPr/>
        <p:txBody>
          <a:bodyPr>
            <a:normAutofit fontScale="85000" lnSpcReduction="10000"/>
          </a:bodyPr>
          <a:lstStyle/>
          <a:p>
            <a:r>
              <a:rPr lang="en-US" b="1" dirty="0"/>
              <a:t>Example 3</a:t>
            </a:r>
            <a:endParaRPr lang="en-US" dirty="0"/>
          </a:p>
          <a:p>
            <a:r>
              <a:rPr lang="en-US" b="1" dirty="0"/>
              <a:t>Not Parallel:</a:t>
            </a:r>
            <a:r>
              <a:rPr lang="en-US" dirty="0"/>
              <a:t> </a:t>
            </a:r>
            <a:br>
              <a:rPr lang="en-US" dirty="0"/>
            </a:br>
            <a:r>
              <a:rPr lang="en-US" dirty="0"/>
              <a:t>The teacher said that he was a poor student because he wait</a:t>
            </a:r>
            <a:r>
              <a:rPr lang="en-US" dirty="0">
                <a:solidFill>
                  <a:schemeClr val="accent1"/>
                </a:solidFill>
              </a:rPr>
              <a:t>ed</a:t>
            </a:r>
            <a:r>
              <a:rPr lang="en-US" dirty="0"/>
              <a:t> until the last minute to study for the exam, complet</a:t>
            </a:r>
            <a:r>
              <a:rPr lang="en-US" dirty="0">
                <a:solidFill>
                  <a:schemeClr val="accent1"/>
                </a:solidFill>
              </a:rPr>
              <a:t>ed</a:t>
            </a:r>
            <a:r>
              <a:rPr lang="en-US" dirty="0"/>
              <a:t> his lab problems in a careless manner, and </a:t>
            </a:r>
            <a:r>
              <a:rPr lang="en-US" dirty="0">
                <a:solidFill>
                  <a:srgbClr val="FF0000"/>
                </a:solidFill>
              </a:rPr>
              <a:t>his motivation was low</a:t>
            </a:r>
            <a:r>
              <a:rPr lang="en-US" dirty="0"/>
              <a:t>.</a:t>
            </a:r>
          </a:p>
          <a:p>
            <a:r>
              <a:rPr lang="en-US" b="1" dirty="0"/>
              <a:t>Parallel:</a:t>
            </a:r>
            <a:r>
              <a:rPr lang="en-US" dirty="0"/>
              <a:t> </a:t>
            </a:r>
            <a:br>
              <a:rPr lang="en-US" dirty="0"/>
            </a:br>
            <a:r>
              <a:rPr lang="en-US" dirty="0"/>
              <a:t>The teacher said that he was a poor student because he wait</a:t>
            </a:r>
            <a:r>
              <a:rPr lang="en-US" dirty="0">
                <a:solidFill>
                  <a:schemeClr val="accent1"/>
                </a:solidFill>
              </a:rPr>
              <a:t>ed</a:t>
            </a:r>
            <a:r>
              <a:rPr lang="en-US" dirty="0"/>
              <a:t> until the last minute to study for the exam, complet</a:t>
            </a:r>
            <a:r>
              <a:rPr lang="en-US" dirty="0">
                <a:solidFill>
                  <a:schemeClr val="accent1"/>
                </a:solidFill>
              </a:rPr>
              <a:t>ed</a:t>
            </a:r>
            <a:r>
              <a:rPr lang="en-US" dirty="0"/>
              <a:t> his lab problems in a careless manner, and lack</a:t>
            </a:r>
            <a:r>
              <a:rPr lang="en-US" dirty="0">
                <a:solidFill>
                  <a:schemeClr val="accent1"/>
                </a:solidFill>
              </a:rPr>
              <a:t>ed</a:t>
            </a:r>
            <a:r>
              <a:rPr lang="en-US" dirty="0"/>
              <a:t> motivation.</a:t>
            </a:r>
          </a:p>
          <a:p>
            <a:endParaRPr lang="en-US" dirty="0"/>
          </a:p>
        </p:txBody>
      </p:sp>
    </p:spTree>
    <p:extLst>
      <p:ext uri="{BB962C8B-B14F-4D97-AF65-F5344CB8AC3E}">
        <p14:creationId xmlns:p14="http://schemas.microsoft.com/office/powerpoint/2010/main" val="39915416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Clauses</a:t>
            </a:r>
            <a:endParaRPr lang="en-US" dirty="0"/>
          </a:p>
        </p:txBody>
      </p:sp>
      <p:sp>
        <p:nvSpPr>
          <p:cNvPr id="3" name="Content Placeholder 2"/>
          <p:cNvSpPr>
            <a:spLocks noGrp="1"/>
          </p:cNvSpPr>
          <p:nvPr>
            <p:ph idx="1"/>
          </p:nvPr>
        </p:nvSpPr>
        <p:spPr/>
        <p:txBody>
          <a:bodyPr/>
          <a:lstStyle/>
          <a:p>
            <a:r>
              <a:rPr lang="en-US" dirty="0"/>
              <a:t>A parallel structure that begins with clauses must keep on with clauses. Changing to another pattern or changing the voice of the verb (from active to passive or vice versa) will break the parallelism.</a:t>
            </a:r>
          </a:p>
          <a:p>
            <a:endParaRPr lang="en-US" dirty="0"/>
          </a:p>
        </p:txBody>
      </p:sp>
    </p:spTree>
    <p:extLst>
      <p:ext uri="{BB962C8B-B14F-4D97-AF65-F5344CB8AC3E}">
        <p14:creationId xmlns:p14="http://schemas.microsoft.com/office/powerpoint/2010/main" val="33170843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parallel clauses</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Example 1</a:t>
            </a:r>
            <a:endParaRPr lang="en-US" dirty="0"/>
          </a:p>
          <a:p>
            <a:r>
              <a:rPr lang="en-US" b="1" dirty="0"/>
              <a:t>Not Parallel:</a:t>
            </a:r>
            <a:r>
              <a:rPr lang="en-US" dirty="0"/>
              <a:t> </a:t>
            </a:r>
            <a:br>
              <a:rPr lang="en-US" dirty="0"/>
            </a:br>
            <a:r>
              <a:rPr lang="en-US" dirty="0"/>
              <a:t>The coach told the players </a:t>
            </a:r>
            <a:r>
              <a:rPr lang="en-US" dirty="0">
                <a:solidFill>
                  <a:schemeClr val="accent1"/>
                </a:solidFill>
              </a:rPr>
              <a:t>that they should </a:t>
            </a:r>
            <a:r>
              <a:rPr lang="en-US" dirty="0"/>
              <a:t>get a lot of sleep, </a:t>
            </a:r>
            <a:r>
              <a:rPr lang="en-US" dirty="0">
                <a:solidFill>
                  <a:schemeClr val="accent1"/>
                </a:solidFill>
              </a:rPr>
              <a:t>that they should </a:t>
            </a:r>
            <a:r>
              <a:rPr lang="en-US" dirty="0"/>
              <a:t>not eat too much, and </a:t>
            </a:r>
            <a:r>
              <a:rPr lang="en-US" dirty="0">
                <a:solidFill>
                  <a:srgbClr val="FF0000"/>
                </a:solidFill>
              </a:rPr>
              <a:t>to do some warm-up exercises before the game.</a:t>
            </a:r>
          </a:p>
          <a:p>
            <a:r>
              <a:rPr lang="en-US" b="1" dirty="0"/>
              <a:t>Parallel:</a:t>
            </a:r>
            <a:r>
              <a:rPr lang="en-US" dirty="0"/>
              <a:t> </a:t>
            </a:r>
            <a:br>
              <a:rPr lang="en-US" dirty="0"/>
            </a:br>
            <a:r>
              <a:rPr lang="en-US" dirty="0"/>
              <a:t>The coach told the players </a:t>
            </a:r>
            <a:r>
              <a:rPr lang="en-US" dirty="0">
                <a:solidFill>
                  <a:schemeClr val="accent1"/>
                </a:solidFill>
              </a:rPr>
              <a:t>that they should </a:t>
            </a:r>
            <a:r>
              <a:rPr lang="en-US" dirty="0"/>
              <a:t>get a lot of sleep, </a:t>
            </a:r>
            <a:r>
              <a:rPr lang="en-US" dirty="0">
                <a:solidFill>
                  <a:schemeClr val="accent1"/>
                </a:solidFill>
              </a:rPr>
              <a:t>that</a:t>
            </a:r>
            <a:r>
              <a:rPr lang="en-US" dirty="0"/>
              <a:t> </a:t>
            </a:r>
            <a:r>
              <a:rPr lang="en-US" dirty="0">
                <a:solidFill>
                  <a:schemeClr val="accent1"/>
                </a:solidFill>
              </a:rPr>
              <a:t>they should </a:t>
            </a:r>
            <a:r>
              <a:rPr lang="en-US" dirty="0"/>
              <a:t>not eat too much, and </a:t>
            </a:r>
            <a:r>
              <a:rPr lang="en-US" dirty="0">
                <a:solidFill>
                  <a:schemeClr val="accent1"/>
                </a:solidFill>
              </a:rPr>
              <a:t>that they should </a:t>
            </a:r>
            <a:r>
              <a:rPr lang="en-US" dirty="0"/>
              <a:t>do some warm-up exercises before the game</a:t>
            </a:r>
            <a:r>
              <a:rPr lang="en-US" dirty="0" smtClean="0"/>
              <a:t>.</a:t>
            </a:r>
          </a:p>
          <a:p>
            <a:endParaRPr lang="en-US" dirty="0"/>
          </a:p>
          <a:p>
            <a:pPr marL="0" indent="0" algn="ctr">
              <a:buNone/>
            </a:pPr>
            <a:r>
              <a:rPr lang="en-US" dirty="0"/>
              <a:t>— or — </a:t>
            </a:r>
            <a:endParaRPr lang="en-US" dirty="0" smtClean="0"/>
          </a:p>
          <a:p>
            <a:r>
              <a:rPr lang="en-US" b="1" dirty="0" smtClean="0"/>
              <a:t>Parallel</a:t>
            </a:r>
            <a:r>
              <a:rPr lang="en-US" b="1" dirty="0"/>
              <a:t>:</a:t>
            </a:r>
            <a:r>
              <a:rPr lang="en-US" dirty="0"/>
              <a:t> </a:t>
            </a:r>
            <a:br>
              <a:rPr lang="en-US" dirty="0"/>
            </a:br>
            <a:r>
              <a:rPr lang="en-US" dirty="0"/>
              <a:t>The coach told the players </a:t>
            </a:r>
            <a:r>
              <a:rPr lang="en-US" dirty="0">
                <a:solidFill>
                  <a:schemeClr val="accent1"/>
                </a:solidFill>
              </a:rPr>
              <a:t>that they should </a:t>
            </a:r>
            <a:r>
              <a:rPr lang="en-US" dirty="0"/>
              <a:t>get a lot of sleep, not eat too much, and do some warm-up exercises before the game.</a:t>
            </a:r>
          </a:p>
          <a:p>
            <a:endParaRPr lang="en-US" dirty="0"/>
          </a:p>
        </p:txBody>
      </p:sp>
    </p:spTree>
    <p:extLst>
      <p:ext uri="{BB962C8B-B14F-4D97-AF65-F5344CB8AC3E}">
        <p14:creationId xmlns:p14="http://schemas.microsoft.com/office/powerpoint/2010/main" val="14007639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endParaRPr lang="en-US" dirty="0"/>
          </a:p>
          <a:p>
            <a:r>
              <a:rPr lang="en-US" b="1" dirty="0"/>
              <a:t>Not Parallel:</a:t>
            </a:r>
            <a:r>
              <a:rPr lang="en-US" dirty="0"/>
              <a:t>  The salesman expected </a:t>
            </a:r>
            <a:r>
              <a:rPr lang="en-US" b="1" dirty="0">
                <a:solidFill>
                  <a:schemeClr val="accent1"/>
                </a:solidFill>
              </a:rPr>
              <a:t>that he would present</a:t>
            </a:r>
            <a:r>
              <a:rPr lang="en-US" dirty="0">
                <a:solidFill>
                  <a:schemeClr val="accent1"/>
                </a:solidFill>
              </a:rPr>
              <a:t> </a:t>
            </a:r>
            <a:r>
              <a:rPr lang="en-US" dirty="0"/>
              <a:t>his product at the meeting, </a:t>
            </a:r>
            <a:r>
              <a:rPr lang="en-US" b="1" dirty="0">
                <a:solidFill>
                  <a:srgbClr val="F07F09"/>
                </a:solidFill>
              </a:rPr>
              <a:t>that there would be</a:t>
            </a:r>
            <a:r>
              <a:rPr lang="en-US" dirty="0"/>
              <a:t> time for him to show his slide presentation, and </a:t>
            </a:r>
            <a:r>
              <a:rPr lang="en-US" b="1" dirty="0">
                <a:solidFill>
                  <a:srgbClr val="FF0000"/>
                </a:solidFill>
              </a:rPr>
              <a:t>that questions would be asked</a:t>
            </a:r>
            <a:r>
              <a:rPr lang="en-US" dirty="0">
                <a:solidFill>
                  <a:srgbClr val="FF0000"/>
                </a:solidFill>
              </a:rPr>
              <a:t> </a:t>
            </a:r>
            <a:r>
              <a:rPr lang="en-US" dirty="0"/>
              <a:t>by prospective buyers. </a:t>
            </a:r>
            <a:r>
              <a:rPr lang="en-US" b="1" dirty="0"/>
              <a:t>(passive)</a:t>
            </a:r>
            <a:endParaRPr lang="en-US" dirty="0"/>
          </a:p>
          <a:p>
            <a:r>
              <a:rPr lang="en-US" b="1" dirty="0"/>
              <a:t>Parallel:</a:t>
            </a:r>
            <a:r>
              <a:rPr lang="en-US" dirty="0"/>
              <a:t>  The salesman expected </a:t>
            </a:r>
            <a:r>
              <a:rPr lang="en-US" b="1" dirty="0">
                <a:solidFill>
                  <a:srgbClr val="F07F09"/>
                </a:solidFill>
              </a:rPr>
              <a:t>that he would present</a:t>
            </a:r>
            <a:r>
              <a:rPr lang="en-US" dirty="0">
                <a:solidFill>
                  <a:srgbClr val="F07F09"/>
                </a:solidFill>
              </a:rPr>
              <a:t> </a:t>
            </a:r>
            <a:r>
              <a:rPr lang="en-US" dirty="0"/>
              <a:t>his product at the meeting, </a:t>
            </a:r>
            <a:r>
              <a:rPr lang="en-US" b="1" dirty="0">
                <a:solidFill>
                  <a:srgbClr val="F07F09"/>
                </a:solidFill>
              </a:rPr>
              <a:t>that there would be</a:t>
            </a:r>
            <a:r>
              <a:rPr lang="en-US" dirty="0"/>
              <a:t> time for him to show his slide presentation, and </a:t>
            </a:r>
            <a:r>
              <a:rPr lang="en-US" b="1" dirty="0">
                <a:solidFill>
                  <a:srgbClr val="F07F09"/>
                </a:solidFill>
              </a:rPr>
              <a:t>that prospective buyers would ask</a:t>
            </a:r>
            <a:r>
              <a:rPr lang="en-US" dirty="0">
                <a:solidFill>
                  <a:srgbClr val="F07F09"/>
                </a:solidFill>
              </a:rPr>
              <a:t> </a:t>
            </a:r>
            <a:r>
              <a:rPr lang="en-US" dirty="0"/>
              <a:t>him questions.</a:t>
            </a:r>
          </a:p>
          <a:p>
            <a:endParaRPr lang="en-US" dirty="0"/>
          </a:p>
        </p:txBody>
      </p:sp>
    </p:spTree>
    <p:extLst>
      <p:ext uri="{BB962C8B-B14F-4D97-AF65-F5344CB8AC3E}">
        <p14:creationId xmlns:p14="http://schemas.microsoft.com/office/powerpoint/2010/main" val="17935856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66</TotalTime>
  <Words>568</Words>
  <Application>Microsoft Office PowerPoint</Application>
  <PresentationFormat>On-screen Show (4:3)</PresentationFormat>
  <Paragraphs>70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Aspect</vt:lpstr>
      <vt:lpstr>Parallel Structure</vt:lpstr>
      <vt:lpstr>What is parallel structure?</vt:lpstr>
      <vt:lpstr>Examples of Words and Phrases </vt:lpstr>
      <vt:lpstr>Do not mix forms! </vt:lpstr>
      <vt:lpstr>Do not mix forms! </vt:lpstr>
      <vt:lpstr>Do not mix forms!</vt:lpstr>
      <vt:lpstr>Clauses</vt:lpstr>
      <vt:lpstr>Examples of parallel clauses</vt:lpstr>
      <vt:lpstr>Example 2</vt:lpstr>
      <vt:lpstr>Lists After a Colon</vt:lpstr>
      <vt:lpstr>Proofreading Stragtegies</vt:lpstr>
      <vt:lpstr>Famous examples of Parallel Structure</vt:lpstr>
      <vt:lpstr>Your Turn!</vt:lpstr>
      <vt:lpstr>What about this one?</vt:lpstr>
    </vt:vector>
  </TitlesOfParts>
  <Company>Union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Parallel Structure</dc:title>
  <dc:creator>Union Public School System</dc:creator>
  <cp:lastModifiedBy>Union Public School System</cp:lastModifiedBy>
  <cp:revision>11</cp:revision>
  <dcterms:created xsi:type="dcterms:W3CDTF">2012-02-13T23:00:46Z</dcterms:created>
  <dcterms:modified xsi:type="dcterms:W3CDTF">2012-02-14T14:19:41Z</dcterms:modified>
</cp:coreProperties>
</file>