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65" r:id="rId3"/>
    <p:sldId id="257" r:id="rId4"/>
    <p:sldId id="258" r:id="rId5"/>
    <p:sldId id="259" r:id="rId6"/>
    <p:sldId id="260" r:id="rId7"/>
    <p:sldId id="261" r:id="rId8"/>
    <p:sldId id="262" r:id="rId9"/>
    <p:sldId id="263" r:id="rId10"/>
    <p:sldId id="267" r:id="rId11"/>
    <p:sldId id="264"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76" d="100"/>
          <a:sy n="76" d="100"/>
        </p:scale>
        <p:origin x="-984" y="-6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3C8A00-B85B-A845-815E-970CA6017EC2}"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C8A00-B85B-A845-815E-970CA6017EC2}"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C8A00-B85B-A845-815E-970CA6017EC2}"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3C8A00-B85B-A845-815E-970CA6017EC2}"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03C8A00-B85B-A845-815E-970CA6017EC2}" type="datetimeFigureOut">
              <a:rPr lang="en-US" smtClean="0"/>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C8A00-B85B-A845-815E-970CA6017EC2}" type="datetimeFigureOut">
              <a:rPr lang="en-US" smtClean="0"/>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6EC2F-791A-034B-BB97-9EE932E3195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3C8A00-B85B-A845-815E-970CA6017EC2}" type="datetimeFigureOut">
              <a:rPr lang="en-US" smtClean="0"/>
              <a:t>8/31/2011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C8A00-B85B-A845-815E-970CA6017EC2}" type="datetimeFigureOut">
              <a:rPr lang="en-US" smtClean="0"/>
              <a:t>8/31/2011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C8A00-B85B-A845-815E-970CA6017EC2}" type="datetimeFigureOut">
              <a:rPr lang="en-US" smtClean="0"/>
              <a:t>8/31/2011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03C8A00-B85B-A845-815E-970CA6017EC2}" type="datetimeFigureOut">
              <a:rPr lang="en-US" smtClean="0"/>
              <a:t>8/31/2011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86EC2F-791A-034B-BB97-9EE932E319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C8A00-B85B-A845-815E-970CA6017EC2}" type="datetimeFigureOut">
              <a:rPr lang="en-US" smtClean="0"/>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6EC2F-791A-034B-BB97-9EE932E319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03C8A00-B85B-A845-815E-970CA6017EC2}" type="datetimeFigureOut">
              <a:rPr lang="en-US" smtClean="0"/>
              <a:t>8/31/2011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86EC2F-791A-034B-BB97-9EE932E319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Plot, Setting, and Conflict </a:t>
            </a:r>
            <a:endParaRPr lang="en-US" sz="6600" dirty="0"/>
          </a:p>
        </p:txBody>
      </p:sp>
      <p:sp>
        <p:nvSpPr>
          <p:cNvPr id="3" name="Subtitle 2"/>
          <p:cNvSpPr>
            <a:spLocks noGrp="1"/>
          </p:cNvSpPr>
          <p:nvPr>
            <p:ph type="subTitle" idx="1"/>
          </p:nvPr>
        </p:nvSpPr>
        <p:spPr>
          <a:xfrm rot="19140000">
            <a:off x="1595447" y="2933661"/>
            <a:ext cx="6511131" cy="329259"/>
          </a:xfrm>
        </p:spPr>
        <p:txBody>
          <a:bodyPr>
            <a:noAutofit/>
          </a:bodyPr>
          <a:lstStyle/>
          <a:p>
            <a:r>
              <a:rPr lang="en-US" sz="2400" dirty="0" smtClean="0"/>
              <a:t>Mrs. </a:t>
            </a:r>
            <a:r>
              <a:rPr lang="en-US" sz="2400" dirty="0" err="1" smtClean="0"/>
              <a:t>Burhenn</a:t>
            </a:r>
            <a:endParaRPr lang="en-US" sz="2400" dirty="0" smtClean="0"/>
          </a:p>
          <a:p>
            <a:r>
              <a:rPr lang="en-US" sz="2400" dirty="0" smtClean="0"/>
              <a:t>English 10</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setting</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smtClean="0"/>
              <a:t>Geographical location, its topography, and physical arrangements, such as windows, furniture etc.</a:t>
            </a:r>
          </a:p>
          <a:p>
            <a:pPr>
              <a:buFont typeface="Arial" pitchFamily="34" charset="0"/>
              <a:buChar char="•"/>
            </a:pPr>
            <a:r>
              <a:rPr lang="en-US" sz="2400" dirty="0" smtClean="0"/>
              <a:t>Occupation and daily manner of the living characters</a:t>
            </a:r>
          </a:p>
          <a:p>
            <a:pPr>
              <a:buFont typeface="Arial" pitchFamily="34" charset="0"/>
              <a:buChar char="•"/>
            </a:pPr>
            <a:r>
              <a:rPr lang="en-US" sz="2400" dirty="0" smtClean="0"/>
              <a:t>Time or period, era, season</a:t>
            </a:r>
          </a:p>
          <a:p>
            <a:pPr>
              <a:buFont typeface="Arial" pitchFamily="34" charset="0"/>
              <a:buChar char="•"/>
            </a:pPr>
            <a:r>
              <a:rPr lang="en-US" sz="2400" dirty="0" smtClean="0"/>
              <a:t>General environment, for example: religious, mental, moral, social and emotional conditions</a:t>
            </a:r>
            <a:endParaRPr lang="en-US" sz="2400" dirty="0"/>
          </a:p>
        </p:txBody>
      </p:sp>
    </p:spTree>
    <p:extLst>
      <p:ext uri="{BB962C8B-B14F-4D97-AF65-F5344CB8AC3E}">
        <p14:creationId xmlns:p14="http://schemas.microsoft.com/office/powerpoint/2010/main" val="598708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smtClean="0">
                <a:solidFill>
                  <a:schemeClr val="tx1"/>
                </a:solidFill>
              </a:rPr>
              <a:t>Fight, battle, or war.</a:t>
            </a:r>
          </a:p>
          <a:p>
            <a:pPr>
              <a:buFont typeface="Arial" pitchFamily="34" charset="0"/>
              <a:buChar char="•"/>
            </a:pPr>
            <a:r>
              <a:rPr lang="en-US" sz="2400" dirty="0" smtClean="0">
                <a:solidFill>
                  <a:schemeClr val="tx1"/>
                </a:solidFill>
              </a:rPr>
              <a:t>Competitive or opposing action of incompatibles: antagonistic state or action</a:t>
            </a:r>
          </a:p>
          <a:p>
            <a:pPr>
              <a:buFont typeface="Arial" pitchFamily="34" charset="0"/>
              <a:buChar char="•"/>
            </a:pPr>
            <a:r>
              <a:rPr lang="en-US" sz="2400" dirty="0" smtClean="0">
                <a:solidFill>
                  <a:schemeClr val="tx1"/>
                </a:solidFill>
              </a:rPr>
              <a:t>Mental struggle resulting from incompatible or opposing needs, drives, wishes, or external or internal demands. </a:t>
            </a:r>
          </a:p>
          <a:p>
            <a:pPr>
              <a:buFont typeface="Arial" pitchFamily="34" charset="0"/>
              <a:buChar char="•"/>
            </a:pPr>
            <a:r>
              <a:rPr lang="en-US" sz="2400" dirty="0" smtClean="0">
                <a:solidFill>
                  <a:schemeClr val="tx1"/>
                </a:solidFill>
              </a:rPr>
              <a:t>The opposition of persons or forces that gives rise to the dramatic action in a drama or fiction. </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conflict</a:t>
            </a:r>
            <a:endParaRPr lang="en-US" dirty="0"/>
          </a:p>
        </p:txBody>
      </p:sp>
      <p:sp>
        <p:nvSpPr>
          <p:cNvPr id="3" name="Content Placeholder 2"/>
          <p:cNvSpPr>
            <a:spLocks noGrp="1"/>
          </p:cNvSpPr>
          <p:nvPr>
            <p:ph idx="1"/>
          </p:nvPr>
        </p:nvSpPr>
        <p:spPr/>
        <p:txBody>
          <a:bodyPr>
            <a:normAutofit/>
          </a:bodyPr>
          <a:lstStyle/>
          <a:p>
            <a:r>
              <a:rPr lang="en-US" sz="2400" dirty="0" smtClean="0"/>
              <a:t>-</a:t>
            </a:r>
            <a:r>
              <a:rPr lang="en-US" sz="2000" dirty="0" smtClean="0"/>
              <a:t>Man vs. Nature: a struggle between protagonist and outside forces such as land, animals, and weather</a:t>
            </a:r>
          </a:p>
          <a:p>
            <a:r>
              <a:rPr lang="en-US" sz="2000" dirty="0" smtClean="0"/>
              <a:t>-Man vs. Man:  a struggle between protagonist and another character, usually the antagonist</a:t>
            </a:r>
          </a:p>
          <a:p>
            <a:r>
              <a:rPr lang="en-US" sz="2000" dirty="0" smtClean="0"/>
              <a:t>-Man vs. Society: a struggle between protagonist and societal law, rules, or beliefs</a:t>
            </a:r>
          </a:p>
          <a:p>
            <a:r>
              <a:rPr lang="en-US" sz="2000" dirty="0" smtClean="0"/>
              <a:t>-Man vs. Self: an internal struggle between thoughts and ideas, within a person</a:t>
            </a:r>
          </a:p>
          <a:p>
            <a:r>
              <a:rPr lang="en-US" sz="2000" dirty="0" smtClean="0"/>
              <a:t>-Man vs. Fate/Destiny: rarely used, unless the gods are in the story.</a:t>
            </a:r>
            <a:endParaRPr lang="en-US" sz="2000" dirty="0"/>
          </a:p>
        </p:txBody>
      </p:sp>
    </p:spTree>
    <p:extLst>
      <p:ext uri="{BB962C8B-B14F-4D97-AF65-F5344CB8AC3E}">
        <p14:creationId xmlns:p14="http://schemas.microsoft.com/office/powerpoint/2010/main" val="1107169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Plot</a:t>
            </a:r>
            <a:endParaRPr lang="en-US" sz="6600" dirty="0"/>
          </a:p>
        </p:txBody>
      </p:sp>
      <p:sp>
        <p:nvSpPr>
          <p:cNvPr id="3" name="Content Placeholder 2"/>
          <p:cNvSpPr>
            <a:spLocks noGrp="1"/>
          </p:cNvSpPr>
          <p:nvPr>
            <p:ph idx="1"/>
          </p:nvPr>
        </p:nvSpPr>
        <p:spPr/>
        <p:txBody>
          <a:bodyPr>
            <a:normAutofit lnSpcReduction="10000"/>
          </a:bodyPr>
          <a:lstStyle/>
          <a:p>
            <a:r>
              <a:rPr lang="en-US" sz="4000" dirty="0"/>
              <a:t>is a literary term defined as the events that make up a story, particularly as they relate to one another in a pattern, in a sequence, through cause and effect, or by coincidence</a:t>
            </a:r>
            <a:r>
              <a:rPr lang="en-US"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plot chart?</a:t>
            </a:r>
            <a:endParaRPr lang="en-US" dirty="0"/>
          </a:p>
        </p:txBody>
      </p:sp>
      <p:pic>
        <p:nvPicPr>
          <p:cNvPr id="6" name="Content Placeholder 5" descr="220px-Freytags_pyramid.svg.png"/>
          <p:cNvPicPr>
            <a:picLocks noGrp="1" noChangeAspect="1"/>
          </p:cNvPicPr>
          <p:nvPr>
            <p:ph idx="1"/>
          </p:nvPr>
        </p:nvPicPr>
        <p:blipFill>
          <a:blip r:embed="rId2"/>
          <a:stretch>
            <a:fillRect/>
          </a:stretch>
        </p:blipFill>
        <p:spPr>
          <a:xfrm>
            <a:off x="1524000" y="1371600"/>
            <a:ext cx="6108286" cy="4053681"/>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 </a:t>
            </a:r>
            <a:endParaRPr lang="en-US" dirty="0"/>
          </a:p>
        </p:txBody>
      </p:sp>
      <p:sp>
        <p:nvSpPr>
          <p:cNvPr id="3" name="Content Placeholder 2"/>
          <p:cNvSpPr>
            <a:spLocks noGrp="1"/>
          </p:cNvSpPr>
          <p:nvPr>
            <p:ph idx="1"/>
          </p:nvPr>
        </p:nvSpPr>
        <p:spPr/>
        <p:txBody>
          <a:bodyPr>
            <a:noAutofit/>
          </a:bodyPr>
          <a:lstStyle/>
          <a:p>
            <a:pPr marL="457200" indent="-457200">
              <a:buFont typeface="Arial" pitchFamily="34" charset="0"/>
              <a:buChar char="•"/>
            </a:pPr>
            <a:r>
              <a:rPr lang="en-US" sz="2800" dirty="0" smtClean="0">
                <a:solidFill>
                  <a:schemeClr val="tx1"/>
                </a:solidFill>
              </a:rPr>
              <a:t>The </a:t>
            </a:r>
            <a:r>
              <a:rPr lang="en-US" sz="2800" dirty="0">
                <a:solidFill>
                  <a:schemeClr val="tx1"/>
                </a:solidFill>
              </a:rPr>
              <a:t>exposition provides the background information needed to properly understand the story, such as the protagonist, the antagonist, the basic conflict, and the setting.</a:t>
            </a:r>
            <a:r>
              <a:rPr lang="en-US" sz="2800" dirty="0" smtClean="0">
                <a:solidFill>
                  <a:schemeClr val="tx1"/>
                </a:solidFill>
              </a:rPr>
              <a:t> </a:t>
            </a:r>
          </a:p>
          <a:p>
            <a:pPr marL="457200" indent="-457200">
              <a:buFont typeface="Arial" pitchFamily="34" charset="0"/>
              <a:buChar char="•"/>
            </a:pPr>
            <a:r>
              <a:rPr lang="en-US" sz="2800" dirty="0" smtClean="0">
                <a:solidFill>
                  <a:schemeClr val="tx1"/>
                </a:solidFill>
              </a:rPr>
              <a:t>It </a:t>
            </a:r>
            <a:r>
              <a:rPr lang="en-US" sz="2800" dirty="0">
                <a:solidFill>
                  <a:schemeClr val="tx1"/>
                </a:solidFill>
              </a:rPr>
              <a:t>ends with the inciting moment, which is the incident without which there would be no story. The inciting moment sets the remainder of the story in motion beginning with the second act, the rising 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Rising Action </a:t>
            </a:r>
            <a:endParaRPr lang="en-US" dirty="0"/>
          </a:p>
        </p:txBody>
      </p:sp>
      <p:sp>
        <p:nvSpPr>
          <p:cNvPr id="3" name="Content Placeholder 2"/>
          <p:cNvSpPr>
            <a:spLocks noGrp="1"/>
          </p:cNvSpPr>
          <p:nvPr>
            <p:ph idx="1"/>
          </p:nvPr>
        </p:nvSpPr>
        <p:spPr/>
        <p:txBody>
          <a:bodyPr>
            <a:noAutofit/>
          </a:bodyPr>
          <a:lstStyle/>
          <a:p>
            <a:pPr>
              <a:buFont typeface="Arial" pitchFamily="34" charset="0"/>
              <a:buChar char="•"/>
            </a:pPr>
            <a:r>
              <a:rPr lang="en-US" sz="2400" dirty="0">
                <a:solidFill>
                  <a:schemeClr val="tx1"/>
                </a:solidFill>
              </a:rPr>
              <a:t>The events of a dramatic or narrative plot preceding the climax</a:t>
            </a:r>
            <a:r>
              <a:rPr lang="en-US" sz="2400" dirty="0" smtClean="0">
                <a:solidFill>
                  <a:schemeClr val="tx1"/>
                </a:solidFill>
              </a:rPr>
              <a:t>.</a:t>
            </a:r>
          </a:p>
          <a:p>
            <a:pPr>
              <a:buFont typeface="Arial" pitchFamily="34" charset="0"/>
              <a:buChar char="•"/>
            </a:pPr>
            <a:r>
              <a:rPr lang="en-US" sz="2400" dirty="0">
                <a:solidFill>
                  <a:schemeClr val="tx1"/>
                </a:solidFill>
              </a:rPr>
              <a:t>During rising action, the basic internal conflict is complicated by the introduction of related secondary conflicts, including various obstacles that frustrate the protagonist's attempt to reach his goal.</a:t>
            </a:r>
            <a:r>
              <a:rPr lang="en-US" sz="2400" dirty="0" smtClean="0">
                <a:solidFill>
                  <a:schemeClr val="tx1"/>
                </a:solidFill>
              </a:rPr>
              <a:t> </a:t>
            </a:r>
          </a:p>
          <a:p>
            <a:pPr>
              <a:buFont typeface="Arial" pitchFamily="34" charset="0"/>
              <a:buChar char="•"/>
            </a:pPr>
            <a:r>
              <a:rPr lang="en-US" sz="2400" dirty="0" smtClean="0">
                <a:solidFill>
                  <a:schemeClr val="tx1"/>
                </a:solidFill>
              </a:rPr>
              <a:t>Secondary </a:t>
            </a:r>
            <a:r>
              <a:rPr lang="en-US" sz="2400" dirty="0">
                <a:solidFill>
                  <a:schemeClr val="tx1"/>
                </a:solidFill>
              </a:rPr>
              <a:t>conflicts can include adversaries of lesser importance than the story’s antagonist, who may work with the antagonist or separately, by and for themselves or actions unknown, and also the conflict.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Climax </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000" dirty="0" smtClean="0">
                <a:solidFill>
                  <a:schemeClr val="tx1"/>
                </a:solidFill>
              </a:rPr>
              <a:t>Or </a:t>
            </a:r>
            <a:r>
              <a:rPr lang="en-US" sz="2000" dirty="0">
                <a:solidFill>
                  <a:schemeClr val="tx1"/>
                </a:solidFill>
              </a:rPr>
              <a:t>turning point, which marks a change, for the better or the worse, in the protagonist’s affairs.</a:t>
            </a:r>
            <a:r>
              <a:rPr lang="en-US" sz="2000" dirty="0" smtClean="0">
                <a:solidFill>
                  <a:schemeClr val="tx1"/>
                </a:solidFill>
              </a:rPr>
              <a:t> </a:t>
            </a:r>
          </a:p>
          <a:p>
            <a:pPr>
              <a:buFont typeface="Arial" pitchFamily="34" charset="0"/>
              <a:buChar char="•"/>
            </a:pPr>
            <a:r>
              <a:rPr lang="en-US" sz="2000" dirty="0" smtClean="0">
                <a:solidFill>
                  <a:schemeClr val="tx1"/>
                </a:solidFill>
              </a:rPr>
              <a:t>If </a:t>
            </a:r>
            <a:r>
              <a:rPr lang="en-US" sz="2000" dirty="0">
                <a:solidFill>
                  <a:schemeClr val="tx1"/>
                </a:solidFill>
              </a:rPr>
              <a:t>the story is a comedy, things will have gone badly for the protagonist up to this point; now, the tide, so to speak, will turn, and things will begin to go well for him or her.</a:t>
            </a:r>
            <a:r>
              <a:rPr lang="en-US" sz="2000" dirty="0" smtClean="0">
                <a:solidFill>
                  <a:schemeClr val="tx1"/>
                </a:solidFill>
              </a:rPr>
              <a:t> </a:t>
            </a:r>
          </a:p>
          <a:p>
            <a:pPr>
              <a:buFont typeface="Arial" pitchFamily="34" charset="0"/>
              <a:buChar char="•"/>
            </a:pPr>
            <a:r>
              <a:rPr lang="en-US" sz="2000" dirty="0" smtClean="0">
                <a:solidFill>
                  <a:schemeClr val="tx1"/>
                </a:solidFill>
              </a:rPr>
              <a:t>If </a:t>
            </a:r>
            <a:r>
              <a:rPr lang="en-US" sz="2000" dirty="0">
                <a:solidFill>
                  <a:schemeClr val="tx1"/>
                </a:solidFill>
              </a:rPr>
              <a:t>the story is a tragedy, the opposite state of affairs will ensue, with things going from good to bad for the protagonist.</a:t>
            </a:r>
            <a:r>
              <a:rPr lang="en-US" sz="2000" dirty="0" smtClean="0">
                <a:solidFill>
                  <a:schemeClr val="tx1"/>
                </a:solidFill>
              </a:rPr>
              <a:t> </a:t>
            </a:r>
          </a:p>
          <a:p>
            <a:pPr>
              <a:buFont typeface="Arial" pitchFamily="34" charset="0"/>
              <a:buChar char="•"/>
            </a:pPr>
            <a:r>
              <a:rPr lang="en-US" sz="2000" dirty="0" smtClean="0">
                <a:solidFill>
                  <a:schemeClr val="tx1"/>
                </a:solidFill>
              </a:rPr>
              <a:t>Simply </a:t>
            </a:r>
            <a:r>
              <a:rPr lang="en-US" sz="2000" dirty="0">
                <a:solidFill>
                  <a:schemeClr val="tx1"/>
                </a:solidFill>
              </a:rPr>
              <a:t>put, this is where the main part happens or the most dramatic part.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Action </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000" dirty="0">
                <a:solidFill>
                  <a:schemeClr val="tx1"/>
                </a:solidFill>
              </a:rPr>
              <a:t>During the falling action, or resolution, which is the moment of reversal after the climax, the conflict between the protagonist and the antagonist unravels, with the protagonist winning or losing against the antagonist.</a:t>
            </a:r>
            <a:r>
              <a:rPr lang="en-US" sz="2000" dirty="0" smtClean="0">
                <a:solidFill>
                  <a:schemeClr val="tx1"/>
                </a:solidFill>
              </a:rPr>
              <a:t> </a:t>
            </a:r>
          </a:p>
          <a:p>
            <a:pPr>
              <a:buFont typeface="Arial" pitchFamily="34" charset="0"/>
              <a:buChar char="•"/>
            </a:pPr>
            <a:r>
              <a:rPr lang="en-US" sz="2000" dirty="0" smtClean="0">
                <a:solidFill>
                  <a:schemeClr val="tx1"/>
                </a:solidFill>
              </a:rPr>
              <a:t>The </a:t>
            </a:r>
            <a:r>
              <a:rPr lang="en-US" sz="2000" dirty="0">
                <a:solidFill>
                  <a:schemeClr val="tx1"/>
                </a:solidFill>
              </a:rPr>
              <a:t>falling action might contain a moment of final suspense, during which the final outcome of the conflict is in doubt.</a:t>
            </a:r>
            <a:r>
              <a:rPr lang="en-US" sz="2000" dirty="0" smtClean="0">
                <a:solidFill>
                  <a:schemeClr val="tx1"/>
                </a:solidFill>
              </a:rPr>
              <a:t> </a:t>
            </a:r>
          </a:p>
          <a:p>
            <a:pPr>
              <a:buFont typeface="Arial" pitchFamily="34" charset="0"/>
              <a:buChar char="•"/>
            </a:pPr>
            <a:r>
              <a:rPr lang="en-US" sz="2000" dirty="0" smtClean="0">
                <a:solidFill>
                  <a:schemeClr val="tx1"/>
                </a:solidFill>
              </a:rPr>
              <a:t>Summary</a:t>
            </a:r>
            <a:r>
              <a:rPr lang="en-US" sz="2000" dirty="0">
                <a:solidFill>
                  <a:schemeClr val="tx1"/>
                </a:solidFill>
              </a:rPr>
              <a:t>: The falling action is that part of the story in which the main part (the climax) has finished and you're heading to the conclusion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Denouement</a:t>
            </a:r>
            <a:endParaRPr lang="en-US" dirty="0"/>
          </a:p>
        </p:txBody>
      </p:sp>
      <p:sp>
        <p:nvSpPr>
          <p:cNvPr id="3" name="Content Placeholder 2"/>
          <p:cNvSpPr>
            <a:spLocks noGrp="1"/>
          </p:cNvSpPr>
          <p:nvPr>
            <p:ph idx="1"/>
          </p:nvPr>
        </p:nvSpPr>
        <p:spPr/>
        <p:txBody>
          <a:bodyPr>
            <a:noAutofit/>
          </a:bodyPr>
          <a:lstStyle/>
          <a:p>
            <a:pPr>
              <a:buFont typeface="Arial" pitchFamily="34" charset="0"/>
              <a:buChar char="•"/>
            </a:pPr>
            <a:r>
              <a:rPr lang="en-US" sz="2400" dirty="0" smtClean="0">
                <a:solidFill>
                  <a:schemeClr val="tx1"/>
                </a:solidFill>
              </a:rPr>
              <a:t>Serves </a:t>
            </a:r>
            <a:r>
              <a:rPr lang="en-US" sz="2400" dirty="0">
                <a:solidFill>
                  <a:schemeClr val="tx1"/>
                </a:solidFill>
              </a:rPr>
              <a:t>as the conclusion of the story</a:t>
            </a:r>
            <a:r>
              <a:rPr lang="en-US" sz="2400" dirty="0" smtClean="0">
                <a:solidFill>
                  <a:schemeClr val="tx1"/>
                </a:solidFill>
              </a:rPr>
              <a:t>.</a:t>
            </a:r>
          </a:p>
          <a:p>
            <a:pPr>
              <a:buFont typeface="Arial" pitchFamily="34" charset="0"/>
              <a:buChar char="•"/>
            </a:pPr>
            <a:r>
              <a:rPr lang="en-US" sz="2400" dirty="0" smtClean="0">
                <a:solidFill>
                  <a:schemeClr val="tx1"/>
                </a:solidFill>
              </a:rPr>
              <a:t>Conflicts are resolved, creating normality for the characters and a sense of catharsis, or release of tension and anxiety, for the reader.</a:t>
            </a:r>
          </a:p>
          <a:p>
            <a:pPr>
              <a:buFont typeface="Arial" pitchFamily="34" charset="0"/>
              <a:buChar char="•"/>
            </a:pPr>
            <a:r>
              <a:rPr lang="en-US" sz="2400" dirty="0">
                <a:solidFill>
                  <a:schemeClr val="tx1"/>
                </a:solidFill>
              </a:rPr>
              <a:t>The comedy ends with a</a:t>
            </a:r>
            <a:r>
              <a:rPr lang="en-US" sz="2400" dirty="0" smtClean="0">
                <a:solidFill>
                  <a:schemeClr val="tx1"/>
                </a:solidFill>
              </a:rPr>
              <a:t> conclusion in </a:t>
            </a:r>
            <a:r>
              <a:rPr lang="en-US" sz="2400" dirty="0">
                <a:solidFill>
                  <a:schemeClr val="tx1"/>
                </a:solidFill>
              </a:rPr>
              <a:t>which the protagonist is better off than at the story's outset.</a:t>
            </a:r>
            <a:r>
              <a:rPr lang="en-US" sz="2400" dirty="0" smtClean="0">
                <a:solidFill>
                  <a:schemeClr val="tx1"/>
                </a:solidFill>
              </a:rPr>
              <a:t> </a:t>
            </a:r>
          </a:p>
          <a:p>
            <a:pPr>
              <a:buFont typeface="Arial" pitchFamily="34" charset="0"/>
              <a:buChar char="•"/>
            </a:pPr>
            <a:r>
              <a:rPr lang="en-US" sz="2400" dirty="0" smtClean="0">
                <a:solidFill>
                  <a:schemeClr val="tx1"/>
                </a:solidFill>
              </a:rPr>
              <a:t>The </a:t>
            </a:r>
            <a:r>
              <a:rPr lang="en-US" sz="2400" dirty="0">
                <a:solidFill>
                  <a:schemeClr val="tx1"/>
                </a:solidFill>
              </a:rPr>
              <a:t>tragedy ends with a catastrophe in which the protagonist is worse off than at the beginning of the narrative</a:t>
            </a:r>
            <a:r>
              <a:rPr lang="en-US" sz="2400" dirty="0" smtClean="0">
                <a:solidFill>
                  <a:schemeClr val="tx1"/>
                </a:solidFill>
              </a:rPr>
              <a:t>  </a:t>
            </a:r>
            <a:endParaRPr lang="en-US" sz="2400" u="sng"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smtClean="0">
                <a:solidFill>
                  <a:srgbClr val="000000"/>
                </a:solidFill>
              </a:rPr>
              <a:t>includes the time, location, and everything in which a story takes place, and initiates the main backdrop </a:t>
            </a:r>
            <a:r>
              <a:rPr lang="en-US" sz="2400" dirty="0" smtClean="0">
                <a:solidFill>
                  <a:schemeClr val="tx1"/>
                </a:solidFill>
              </a:rPr>
              <a:t>and mood for a story. </a:t>
            </a:r>
          </a:p>
          <a:p>
            <a:pPr>
              <a:buFont typeface="Arial" pitchFamily="34" charset="0"/>
              <a:buChar char="•"/>
            </a:pPr>
            <a:r>
              <a:rPr lang="en-US" sz="2400" dirty="0">
                <a:solidFill>
                  <a:schemeClr val="tx1"/>
                </a:solidFill>
              </a:rPr>
              <a:t>Setting has been referred to as story </a:t>
            </a:r>
            <a:r>
              <a:rPr lang="en-US" sz="2400" dirty="0" smtClean="0">
                <a:solidFill>
                  <a:schemeClr val="tx1"/>
                </a:solidFill>
              </a:rPr>
              <a:t>world as beyond the immediate surroundings of the story.</a:t>
            </a:r>
          </a:p>
          <a:p>
            <a:pPr>
              <a:buFont typeface="Arial" pitchFamily="34" charset="0"/>
              <a:buChar char="•"/>
            </a:pPr>
            <a:r>
              <a:rPr lang="en-US" sz="2400" dirty="0" smtClean="0">
                <a:solidFill>
                  <a:schemeClr val="tx1"/>
                </a:solidFill>
              </a:rPr>
              <a:t>Elements of setting may include culture, historical period, geography, and </a:t>
            </a:r>
            <a:r>
              <a:rPr lang="en-US" sz="2400" dirty="0" smtClean="0">
                <a:solidFill>
                  <a:schemeClr val="tx1"/>
                </a:solidFill>
              </a:rPr>
              <a:t>hour</a:t>
            </a:r>
            <a:endParaRPr lang="en-US" sz="2400" u="sng"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903</TotalTime>
  <Words>738</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Plot, Setting, and Conflict </vt:lpstr>
      <vt:lpstr>Plot</vt:lpstr>
      <vt:lpstr>What is a plot chart?</vt:lpstr>
      <vt:lpstr>Exposition </vt:lpstr>
      <vt:lpstr>Rising Action </vt:lpstr>
      <vt:lpstr>Climax </vt:lpstr>
      <vt:lpstr>Falling Action </vt:lpstr>
      <vt:lpstr>Denouement</vt:lpstr>
      <vt:lpstr>Setting </vt:lpstr>
      <vt:lpstr>Elements of setting</vt:lpstr>
      <vt:lpstr>Conflict </vt:lpstr>
      <vt:lpstr>Types of conflict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Plot, Setting, and Conflict</dc:title>
  <dc:creator>Janelle Giammario</dc:creator>
  <cp:lastModifiedBy>Union Public School System</cp:lastModifiedBy>
  <cp:revision>11</cp:revision>
  <dcterms:created xsi:type="dcterms:W3CDTF">2011-08-30T02:36:56Z</dcterms:created>
  <dcterms:modified xsi:type="dcterms:W3CDTF">2011-08-31T20:56:18Z</dcterms:modified>
</cp:coreProperties>
</file>