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6" r:id="rId8"/>
    <p:sldId id="262" r:id="rId9"/>
    <p:sldId id="267" r:id="rId10"/>
    <p:sldId id="263" r:id="rId11"/>
    <p:sldId id="264" r:id="rId12"/>
    <p:sldId id="268" r:id="rId13"/>
    <p:sldId id="265"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09CD44-BBAE-43E4-9A30-A3F47C38D2C8}" type="datetimeFigureOut">
              <a:rPr lang="en-US" smtClean="0"/>
              <a:t>9/11/2012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BAED2-6ACB-4E4F-BBD7-721B82739193}"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09CD44-BBAE-43E4-9A30-A3F47C38D2C8}" type="datetimeFigureOut">
              <a:rPr lang="en-US" smtClean="0"/>
              <a:t>9/11/2012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BAED2-6ACB-4E4F-BBD7-721B827391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09CD44-BBAE-43E4-9A30-A3F47C38D2C8}" type="datetimeFigureOut">
              <a:rPr lang="en-US" smtClean="0"/>
              <a:t>9/11/2012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BAED2-6ACB-4E4F-BBD7-721B8273919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09CD44-BBAE-43E4-9A30-A3F47C38D2C8}" type="datetimeFigureOut">
              <a:rPr lang="en-US" smtClean="0"/>
              <a:t>9/11/2012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BAED2-6ACB-4E4F-BBD7-721B8273919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09CD44-BBAE-43E4-9A30-A3F47C38D2C8}" type="datetimeFigureOut">
              <a:rPr lang="en-US" smtClean="0"/>
              <a:t>9/11/2012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BAED2-6ACB-4E4F-BBD7-721B82739193}"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09CD44-BBAE-43E4-9A30-A3F47C38D2C8}" type="datetimeFigureOut">
              <a:rPr lang="en-US" smtClean="0"/>
              <a:t>9/11/2012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4BAED2-6ACB-4E4F-BBD7-721B8273919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09CD44-BBAE-43E4-9A30-A3F47C38D2C8}" type="datetimeFigureOut">
              <a:rPr lang="en-US" smtClean="0"/>
              <a:t>9/11/2012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4BAED2-6ACB-4E4F-BBD7-721B82739193}"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09CD44-BBAE-43E4-9A30-A3F47C38D2C8}" type="datetimeFigureOut">
              <a:rPr lang="en-US" smtClean="0"/>
              <a:t>9/11/2012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4BAED2-6ACB-4E4F-BBD7-721B8273919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09CD44-BBAE-43E4-9A30-A3F47C38D2C8}" type="datetimeFigureOut">
              <a:rPr lang="en-US" smtClean="0"/>
              <a:t>9/11/2012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4BAED2-6ACB-4E4F-BBD7-721B827391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09CD44-BBAE-43E4-9A30-A3F47C38D2C8}" type="datetimeFigureOut">
              <a:rPr lang="en-US" smtClean="0"/>
              <a:t>9/11/2012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4BAED2-6ACB-4E4F-BBD7-721B82739193}"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09CD44-BBAE-43E4-9A30-A3F47C38D2C8}" type="datetimeFigureOut">
              <a:rPr lang="en-US" smtClean="0"/>
              <a:t>9/11/2012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4BAED2-6ACB-4E4F-BBD7-721B8273919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8B09CD44-BBAE-43E4-9A30-A3F47C38D2C8}" type="datetimeFigureOut">
              <a:rPr lang="en-US" smtClean="0"/>
              <a:t>9/11/2012</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F24BAED2-6ACB-4E4F-BBD7-721B82739193}"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TONE AND D.I.D.L.S.</a:t>
            </a:r>
            <a:endParaRPr lang="en-US" dirty="0"/>
          </a:p>
        </p:txBody>
      </p:sp>
      <p:sp>
        <p:nvSpPr>
          <p:cNvPr id="3" name="Subtitle 2"/>
          <p:cNvSpPr>
            <a:spLocks noGrp="1"/>
          </p:cNvSpPr>
          <p:nvPr>
            <p:ph type="subTitle" idx="1"/>
          </p:nvPr>
        </p:nvSpPr>
        <p:spPr/>
        <p:txBody>
          <a:bodyPr/>
          <a:lstStyle/>
          <a:p>
            <a:r>
              <a:rPr lang="en-US" dirty="0" smtClean="0"/>
              <a:t>MRS. BURHENN</a:t>
            </a:r>
            <a:endParaRPr lang="en-US" dirty="0"/>
          </a:p>
        </p:txBody>
      </p:sp>
    </p:spTree>
    <p:extLst>
      <p:ext uri="{BB962C8B-B14F-4D97-AF65-F5344CB8AC3E}">
        <p14:creationId xmlns:p14="http://schemas.microsoft.com/office/powerpoint/2010/main" val="30828180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a:t>
            </a:r>
            <a:endParaRPr lang="en-US" dirty="0"/>
          </a:p>
        </p:txBody>
      </p:sp>
      <p:sp>
        <p:nvSpPr>
          <p:cNvPr id="3" name="Content Placeholder 2"/>
          <p:cNvSpPr>
            <a:spLocks noGrp="1"/>
          </p:cNvSpPr>
          <p:nvPr>
            <p:ph idx="1"/>
          </p:nvPr>
        </p:nvSpPr>
        <p:spPr/>
        <p:txBody>
          <a:bodyPr>
            <a:normAutofit/>
          </a:bodyPr>
          <a:lstStyle/>
          <a:p>
            <a:r>
              <a:rPr lang="en-US" b="1" dirty="0"/>
              <a:t>D</a:t>
            </a:r>
            <a:r>
              <a:rPr lang="en-US" dirty="0"/>
              <a:t>etails - </a:t>
            </a:r>
            <a:r>
              <a:rPr lang="en-US" i="1" dirty="0"/>
              <a:t>facts </a:t>
            </a:r>
            <a:r>
              <a:rPr lang="en-US" dirty="0"/>
              <a:t>that are included or those that are omitted </a:t>
            </a:r>
            <a:endParaRPr lang="en-US" dirty="0" smtClean="0"/>
          </a:p>
          <a:p>
            <a:r>
              <a:rPr lang="en-US" dirty="0"/>
              <a:t>What details are does the author choose to include? What do they imply? What does the author choose to exclude? What are the connotations of their choice of details? PLEASE NOTE: Details are facts or fact-lets. They differ from images in that they don't have a strong sensory appeal.</a:t>
            </a:r>
            <a:endParaRPr lang="en-US" dirty="0" smtClean="0"/>
          </a:p>
          <a:p>
            <a:endParaRPr lang="en-US" dirty="0"/>
          </a:p>
        </p:txBody>
      </p:sp>
    </p:spTree>
    <p:extLst>
      <p:ext uri="{BB962C8B-B14F-4D97-AF65-F5344CB8AC3E}">
        <p14:creationId xmlns:p14="http://schemas.microsoft.com/office/powerpoint/2010/main" val="11156662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a:t>
            </a:r>
            <a:endParaRPr lang="en-US" dirty="0"/>
          </a:p>
        </p:txBody>
      </p:sp>
      <p:sp>
        <p:nvSpPr>
          <p:cNvPr id="3" name="Content Placeholder 2"/>
          <p:cNvSpPr>
            <a:spLocks noGrp="1"/>
          </p:cNvSpPr>
          <p:nvPr>
            <p:ph idx="1"/>
          </p:nvPr>
        </p:nvSpPr>
        <p:spPr/>
        <p:txBody>
          <a:bodyPr/>
          <a:lstStyle/>
          <a:p>
            <a:r>
              <a:rPr lang="en-US" b="1" dirty="0"/>
              <a:t>L</a:t>
            </a:r>
            <a:r>
              <a:rPr lang="en-US" dirty="0"/>
              <a:t>anguage - the </a:t>
            </a:r>
            <a:r>
              <a:rPr lang="en-US" i="1" dirty="0"/>
              <a:t>overall </a:t>
            </a:r>
            <a:r>
              <a:rPr lang="en-US" dirty="0"/>
              <a:t>use of language, such as formal, clinical, jargon </a:t>
            </a:r>
            <a:endParaRPr lang="en-US" dirty="0" smtClean="0"/>
          </a:p>
          <a:p>
            <a:r>
              <a:rPr lang="en-US" dirty="0"/>
              <a:t>What is the overall impression of the language the author uses? Does it reflect education? A particular profession? Intelligence? Is it plain? Ornate? Simple? Clear? Figurative? Poetic? Make sure you don't skip this step.</a:t>
            </a:r>
            <a:endParaRPr lang="en-US" dirty="0" smtClean="0"/>
          </a:p>
          <a:p>
            <a:endParaRPr lang="en-US" dirty="0"/>
          </a:p>
        </p:txBody>
      </p:sp>
    </p:spTree>
    <p:extLst>
      <p:ext uri="{BB962C8B-B14F-4D97-AF65-F5344CB8AC3E}">
        <p14:creationId xmlns:p14="http://schemas.microsoft.com/office/powerpoint/2010/main" val="2077637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EXAMPLES</a:t>
            </a:r>
            <a:endParaRPr lang="en-US" dirty="0"/>
          </a:p>
        </p:txBody>
      </p:sp>
      <p:sp>
        <p:nvSpPr>
          <p:cNvPr id="3" name="Content Placeholder 2"/>
          <p:cNvSpPr>
            <a:spLocks noGrp="1"/>
          </p:cNvSpPr>
          <p:nvPr>
            <p:ph idx="1"/>
          </p:nvPr>
        </p:nvSpPr>
        <p:spPr/>
        <p:txBody>
          <a:bodyPr>
            <a:normAutofit/>
          </a:bodyPr>
          <a:lstStyle/>
          <a:p>
            <a:r>
              <a:rPr lang="en-US" dirty="0"/>
              <a:t>•  When I told Dad that I had goofed the exam, he blew his top. (slang) </a:t>
            </a:r>
            <a:endParaRPr lang="en-US" dirty="0" smtClean="0"/>
          </a:p>
          <a:p>
            <a:r>
              <a:rPr lang="en-US" dirty="0"/>
              <a:t>•  I had him on the ropes in the fourth and if one of my short rights had connected, he'd have gone down for the count. (jargon) </a:t>
            </a:r>
            <a:endParaRPr lang="en-US" dirty="0" smtClean="0"/>
          </a:p>
          <a:p>
            <a:r>
              <a:rPr lang="en-US" dirty="0"/>
              <a:t>•  A close examination and correlation of the most reliable current economic indexes justifies the conclusion that the next year will witness a continuation of the present, upward market trend. (turgid, pedantic)</a:t>
            </a:r>
            <a:endParaRPr lang="en-US" dirty="0" smtClean="0"/>
          </a:p>
          <a:p>
            <a:endParaRPr lang="en-US" dirty="0"/>
          </a:p>
        </p:txBody>
      </p:sp>
    </p:spTree>
    <p:extLst>
      <p:ext uri="{BB962C8B-B14F-4D97-AF65-F5344CB8AC3E}">
        <p14:creationId xmlns:p14="http://schemas.microsoft.com/office/powerpoint/2010/main" val="28229114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SYNTAX (SENTENCE STRUCTURE)</a:t>
            </a:r>
            <a:endParaRPr lang="en-US" dirty="0"/>
          </a:p>
        </p:txBody>
      </p:sp>
      <p:sp>
        <p:nvSpPr>
          <p:cNvPr id="3" name="Content Placeholder 2"/>
          <p:cNvSpPr>
            <a:spLocks noGrp="1"/>
          </p:cNvSpPr>
          <p:nvPr>
            <p:ph idx="1"/>
          </p:nvPr>
        </p:nvSpPr>
        <p:spPr/>
        <p:txBody>
          <a:bodyPr>
            <a:normAutofit/>
          </a:bodyPr>
          <a:lstStyle/>
          <a:p>
            <a:r>
              <a:rPr lang="en-US" b="1" dirty="0"/>
              <a:t>S</a:t>
            </a:r>
            <a:r>
              <a:rPr lang="en-US" dirty="0"/>
              <a:t>entence Structure - how structure affects the reader's attitude </a:t>
            </a:r>
            <a:endParaRPr lang="en-US" dirty="0" smtClean="0"/>
          </a:p>
          <a:p>
            <a:r>
              <a:rPr lang="en-US" dirty="0"/>
              <a:t>What are the sentences like? Are they simple with one or two clauses? Do they have multiple phrases? Are they choppy? Flowing? Sinuous like a snake? Is there antithesis, chiasmus, parallel construction? What emotional impression do they leave? If we are talking about poetry, what is the meter? Is there a rhyme scheme?</a:t>
            </a:r>
            <a:endParaRPr lang="en-US" dirty="0" smtClean="0"/>
          </a:p>
          <a:p>
            <a:endParaRPr lang="en-US" dirty="0"/>
          </a:p>
        </p:txBody>
      </p:sp>
    </p:spTree>
    <p:extLst>
      <p:ext uri="{BB962C8B-B14F-4D97-AF65-F5344CB8AC3E}">
        <p14:creationId xmlns:p14="http://schemas.microsoft.com/office/powerpoint/2010/main" val="28160734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EXAMPLES</a:t>
            </a:r>
            <a:endParaRPr lang="en-US" dirty="0"/>
          </a:p>
        </p:txBody>
      </p:sp>
      <p:sp>
        <p:nvSpPr>
          <p:cNvPr id="3" name="Content Placeholder 2"/>
          <p:cNvSpPr>
            <a:spLocks noGrp="1"/>
          </p:cNvSpPr>
          <p:nvPr>
            <p:ph idx="1"/>
          </p:nvPr>
        </p:nvSpPr>
        <p:spPr/>
        <p:txBody>
          <a:bodyPr>
            <a:normAutofit fontScale="92500"/>
          </a:bodyPr>
          <a:lstStyle/>
          <a:p>
            <a:r>
              <a:rPr lang="en-US" dirty="0"/>
              <a:t>Parallel syntax (similarly styled phrases and sentences) creates interconnected emotions, feelings and ideas. </a:t>
            </a:r>
            <a:endParaRPr lang="en-US" dirty="0" smtClean="0"/>
          </a:p>
          <a:p>
            <a:r>
              <a:rPr lang="en-US" dirty="0"/>
              <a:t>Short sentences are punchy and intense. Long sentences are distancing, reflective and more abstract. </a:t>
            </a:r>
            <a:endParaRPr lang="en-US" dirty="0" smtClean="0"/>
          </a:p>
          <a:p>
            <a:r>
              <a:rPr lang="en-US" dirty="0"/>
              <a:t>Loose sentences point at the end. Periodic sentences point at the beginning, followed by modifiers and phrases. </a:t>
            </a:r>
            <a:endParaRPr lang="en-US" dirty="0" smtClean="0"/>
          </a:p>
          <a:p>
            <a:r>
              <a:rPr lang="en-US" dirty="0"/>
              <a:t>The inverted order of an interrogative sentence cues the reader to a question and creates tension between speaker and listener. </a:t>
            </a:r>
            <a:endParaRPr lang="en-US" dirty="0" smtClean="0"/>
          </a:p>
          <a:p>
            <a:r>
              <a:rPr lang="en-US" dirty="0"/>
              <a:t>Short sentences are often emphatic, passionate or flippant, whereas longer sentences suggest greater thought. </a:t>
            </a:r>
            <a:endParaRPr lang="en-US" dirty="0" smtClean="0"/>
          </a:p>
        </p:txBody>
      </p:sp>
    </p:spTree>
    <p:extLst>
      <p:ext uri="{BB962C8B-B14F-4D97-AF65-F5344CB8AC3E}">
        <p14:creationId xmlns:p14="http://schemas.microsoft.com/office/powerpoint/2010/main" val="869020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TONE</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Tone </a:t>
            </a:r>
            <a:r>
              <a:rPr lang="en-US" dirty="0"/>
              <a:t>is defined as the writer's or speaker's attitude toward the subject and the audience. Understanding tone in prose and poetry can be challenging because the reader doesn't have voice inflection to obscure or to carry meaning. Thus, an appreciation of word choice, details, imagery, and language all contribute to the understanding of tone. To misinterpret tone is to misinterpret meaning. </a:t>
            </a:r>
            <a:endParaRPr lang="en-US" dirty="0" smtClean="0"/>
          </a:p>
          <a:p>
            <a:endParaRPr lang="en-US" dirty="0"/>
          </a:p>
        </p:txBody>
      </p:sp>
    </p:spTree>
    <p:extLst>
      <p:ext uri="{BB962C8B-B14F-4D97-AF65-F5344CB8AC3E}">
        <p14:creationId xmlns:p14="http://schemas.microsoft.com/office/powerpoint/2010/main" val="3224460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list of tone words is one practical method of providing a basic "tone vocabulary." An enriched vocabulary enables students to use more specific and subtle descriptions of an attitude they discover in a text. Here is a short list of simple but helpful "tone words": </a:t>
            </a:r>
            <a:endParaRPr lang="en-US" dirty="0" smtClean="0"/>
          </a:p>
          <a:p>
            <a:endParaRPr lang="en-US" dirty="0"/>
          </a:p>
        </p:txBody>
      </p:sp>
    </p:spTree>
    <p:extLst>
      <p:ext uri="{BB962C8B-B14F-4D97-AF65-F5344CB8AC3E}">
        <p14:creationId xmlns:p14="http://schemas.microsoft.com/office/powerpoint/2010/main" val="1989371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 Words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Angry Sad Sentimental Afraid </a:t>
            </a:r>
          </a:p>
          <a:p>
            <a:r>
              <a:rPr lang="en-US" dirty="0" smtClean="0"/>
              <a:t>Sharp Cold Fanciful Detached </a:t>
            </a:r>
          </a:p>
          <a:p>
            <a:r>
              <a:rPr lang="en-US" dirty="0" smtClean="0"/>
              <a:t>Upset Urgent Complimentary Contemptuous </a:t>
            </a:r>
          </a:p>
          <a:p>
            <a:r>
              <a:rPr lang="en-US" dirty="0" smtClean="0"/>
              <a:t>Silly Joking Condescending Happy </a:t>
            </a:r>
          </a:p>
          <a:p>
            <a:r>
              <a:rPr lang="en-US" dirty="0" smtClean="0"/>
              <a:t>Boring Poignant Sympathetic Confused </a:t>
            </a:r>
          </a:p>
          <a:p>
            <a:r>
              <a:rPr lang="en-US" dirty="0" smtClean="0"/>
              <a:t>Apologetic Hollow Childish Humorous </a:t>
            </a:r>
          </a:p>
          <a:p>
            <a:r>
              <a:rPr lang="en-US" dirty="0" smtClean="0"/>
              <a:t>Joyful Peaceful Horrific Allusive </a:t>
            </a:r>
          </a:p>
          <a:p>
            <a:r>
              <a:rPr lang="en-US" dirty="0" smtClean="0"/>
              <a:t>Mocking Sarcastic Sweet Objective </a:t>
            </a:r>
          </a:p>
          <a:p>
            <a:r>
              <a:rPr lang="en-US" dirty="0" smtClean="0"/>
              <a:t>Nostalgic Vexed Vibrant Zealous </a:t>
            </a:r>
          </a:p>
          <a:p>
            <a:r>
              <a:rPr lang="en-US" dirty="0" smtClean="0"/>
              <a:t>Tired Frivolous Irrelevant Bitter </a:t>
            </a:r>
          </a:p>
          <a:p>
            <a:r>
              <a:rPr lang="en-US" dirty="0" smtClean="0"/>
              <a:t>Audacious Benevolent Dreamy Shocking </a:t>
            </a:r>
          </a:p>
          <a:p>
            <a:r>
              <a:rPr lang="en-US" dirty="0" smtClean="0"/>
              <a:t>Seductive Restrained Somber Candid </a:t>
            </a:r>
          </a:p>
          <a:p>
            <a:r>
              <a:rPr lang="en-US" dirty="0" smtClean="0"/>
              <a:t>Proud Giddy Pitiful Dramatic </a:t>
            </a:r>
          </a:p>
          <a:p>
            <a:r>
              <a:rPr lang="en-US" dirty="0" smtClean="0"/>
              <a:t>Provocative Didactic Lugubrious Sentimental </a:t>
            </a:r>
          </a:p>
          <a:p>
            <a:endParaRPr lang="en-US" dirty="0"/>
          </a:p>
        </p:txBody>
      </p:sp>
    </p:spTree>
    <p:extLst>
      <p:ext uri="{BB962C8B-B14F-4D97-AF65-F5344CB8AC3E}">
        <p14:creationId xmlns:p14="http://schemas.microsoft.com/office/powerpoint/2010/main" val="3157209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D.I.D.L.S.</a:t>
            </a:r>
            <a:endParaRPr lang="en-US" dirty="0"/>
          </a:p>
        </p:txBody>
      </p:sp>
      <p:sp>
        <p:nvSpPr>
          <p:cNvPr id="3" name="Content Placeholder 2"/>
          <p:cNvSpPr>
            <a:spLocks noGrp="1"/>
          </p:cNvSpPr>
          <p:nvPr>
            <p:ph idx="1"/>
          </p:nvPr>
        </p:nvSpPr>
        <p:spPr/>
        <p:txBody>
          <a:bodyPr/>
          <a:lstStyle/>
          <a:p>
            <a:r>
              <a:rPr lang="en-US" dirty="0" smtClean="0"/>
              <a:t>DICTION</a:t>
            </a:r>
          </a:p>
          <a:p>
            <a:r>
              <a:rPr lang="en-US" dirty="0" smtClean="0"/>
              <a:t>IMAGES</a:t>
            </a:r>
          </a:p>
          <a:p>
            <a:r>
              <a:rPr lang="en-US" dirty="0" smtClean="0"/>
              <a:t>DETAILS</a:t>
            </a:r>
          </a:p>
          <a:p>
            <a:r>
              <a:rPr lang="en-US" dirty="0" smtClean="0"/>
              <a:t>LANGUAGE</a:t>
            </a:r>
          </a:p>
          <a:p>
            <a:r>
              <a:rPr lang="en-US" dirty="0" smtClean="0"/>
              <a:t>SYNTAX (SHIFT)</a:t>
            </a:r>
            <a:endParaRPr lang="en-US" dirty="0"/>
          </a:p>
        </p:txBody>
      </p:sp>
    </p:spTree>
    <p:extLst>
      <p:ext uri="{BB962C8B-B14F-4D97-AF65-F5344CB8AC3E}">
        <p14:creationId xmlns:p14="http://schemas.microsoft.com/office/powerpoint/2010/main" val="2414203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a:t>
            </a:r>
            <a:endParaRPr lang="en-US" dirty="0"/>
          </a:p>
        </p:txBody>
      </p:sp>
      <p:sp>
        <p:nvSpPr>
          <p:cNvPr id="3" name="Content Placeholder 2"/>
          <p:cNvSpPr>
            <a:spLocks noGrp="1"/>
          </p:cNvSpPr>
          <p:nvPr>
            <p:ph idx="1"/>
          </p:nvPr>
        </p:nvSpPr>
        <p:spPr/>
        <p:txBody>
          <a:bodyPr/>
          <a:lstStyle/>
          <a:p>
            <a:r>
              <a:rPr lang="en-US" b="1" dirty="0"/>
              <a:t>D</a:t>
            </a:r>
            <a:r>
              <a:rPr lang="en-US" dirty="0"/>
              <a:t>iction - the </a:t>
            </a:r>
            <a:r>
              <a:rPr lang="en-US" i="1" dirty="0"/>
              <a:t>connotation </a:t>
            </a:r>
            <a:r>
              <a:rPr lang="en-US" dirty="0"/>
              <a:t>of the word choice</a:t>
            </a:r>
            <a:endParaRPr lang="en-US" dirty="0" smtClean="0"/>
          </a:p>
          <a:p>
            <a:r>
              <a:rPr lang="en-US" dirty="0"/>
              <a:t>What words does the author choose? Consider his/her word choice compared to another. Why did the author choose that particular word? What are the connotations of that word choice? </a:t>
            </a:r>
            <a:endParaRPr lang="en-US" dirty="0" smtClean="0"/>
          </a:p>
          <a:p>
            <a:endParaRPr lang="en-US" dirty="0"/>
          </a:p>
        </p:txBody>
      </p:sp>
    </p:spTree>
    <p:extLst>
      <p:ext uri="{BB962C8B-B14F-4D97-AF65-F5344CB8AC3E}">
        <p14:creationId xmlns:p14="http://schemas.microsoft.com/office/powerpoint/2010/main" val="38522047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 EXAMPLES</a:t>
            </a:r>
            <a:endParaRPr lang="en-US" dirty="0"/>
          </a:p>
        </p:txBody>
      </p:sp>
      <p:sp>
        <p:nvSpPr>
          <p:cNvPr id="3" name="Content Placeholder 2"/>
          <p:cNvSpPr>
            <a:spLocks noGrp="1"/>
          </p:cNvSpPr>
          <p:nvPr>
            <p:ph idx="1"/>
          </p:nvPr>
        </p:nvSpPr>
        <p:spPr/>
        <p:txBody>
          <a:bodyPr>
            <a:normAutofit/>
          </a:bodyPr>
          <a:lstStyle/>
          <a:p>
            <a:r>
              <a:rPr lang="en-US" dirty="0"/>
              <a:t>Laugh: guffaw, chuckle, titter, giggle, cackle, snicker, roar </a:t>
            </a:r>
            <a:endParaRPr lang="en-US" dirty="0" smtClean="0"/>
          </a:p>
          <a:p>
            <a:r>
              <a:rPr lang="en-US" dirty="0"/>
              <a:t>Self-confident: proud, conceited, egotistical, stuck-up, haughty, smug, condescending </a:t>
            </a:r>
            <a:endParaRPr lang="en-US" dirty="0" smtClean="0"/>
          </a:p>
          <a:p>
            <a:r>
              <a:rPr lang="en-US" dirty="0"/>
              <a:t>House: home, hut, shack, mansion, cabin, home, residence </a:t>
            </a:r>
            <a:endParaRPr lang="en-US" dirty="0" smtClean="0"/>
          </a:p>
          <a:p>
            <a:r>
              <a:rPr lang="en-US" dirty="0"/>
              <a:t>Old: mature, experienced, antique, relic, senior, ancient </a:t>
            </a:r>
            <a:endParaRPr lang="en-US" dirty="0" smtClean="0"/>
          </a:p>
          <a:p>
            <a:r>
              <a:rPr lang="en-US" dirty="0"/>
              <a:t>Fat: obese, plump, corpulent, portly, porky, burly, husky, full-figured</a:t>
            </a:r>
            <a:endParaRPr lang="en-US" dirty="0" smtClean="0"/>
          </a:p>
          <a:p>
            <a:endParaRPr lang="en-US" dirty="0"/>
          </a:p>
        </p:txBody>
      </p:sp>
    </p:spTree>
    <p:extLst>
      <p:ext uri="{BB962C8B-B14F-4D97-AF65-F5344CB8AC3E}">
        <p14:creationId xmlns:p14="http://schemas.microsoft.com/office/powerpoint/2010/main" val="36349085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IMAGES</a:t>
            </a:r>
            <a:endParaRPr lang="en-US" dirty="0"/>
          </a:p>
        </p:txBody>
      </p:sp>
      <p:sp>
        <p:nvSpPr>
          <p:cNvPr id="3" name="Content Placeholder 2"/>
          <p:cNvSpPr>
            <a:spLocks noGrp="1"/>
          </p:cNvSpPr>
          <p:nvPr>
            <p:ph idx="1"/>
          </p:nvPr>
        </p:nvSpPr>
        <p:spPr/>
        <p:txBody>
          <a:bodyPr>
            <a:normAutofit/>
          </a:bodyPr>
          <a:lstStyle/>
          <a:p>
            <a:r>
              <a:rPr lang="en-US" b="1" dirty="0"/>
              <a:t>I</a:t>
            </a:r>
            <a:r>
              <a:rPr lang="en-US" dirty="0"/>
              <a:t>mages - vivid appeals to understanding through the senses - </a:t>
            </a:r>
            <a:r>
              <a:rPr lang="en-US" i="1" dirty="0"/>
              <a:t>concrete language </a:t>
            </a:r>
            <a:endParaRPr lang="en-US" dirty="0" smtClean="0"/>
          </a:p>
          <a:p>
            <a:r>
              <a:rPr lang="en-US" dirty="0"/>
              <a:t>What images does the author use? What does he/she focus on in a sensory (sight, touch, taste, smell, etc.) way? The kinds of images the author puts in or leaves out reflect his/her style? Are they vibrant? Prominent? Plain? NOTE: Images differ from detail in the degree to which they appeal to the senses.</a:t>
            </a:r>
            <a:endParaRPr lang="en-US" dirty="0" smtClean="0"/>
          </a:p>
          <a:p>
            <a:endParaRPr lang="en-US" dirty="0"/>
          </a:p>
        </p:txBody>
      </p:sp>
    </p:spTree>
    <p:extLst>
      <p:ext uri="{BB962C8B-B14F-4D97-AF65-F5344CB8AC3E}">
        <p14:creationId xmlns:p14="http://schemas.microsoft.com/office/powerpoint/2010/main" val="308665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 EXAMPLES</a:t>
            </a:r>
            <a:endParaRPr lang="en-US" dirty="0"/>
          </a:p>
        </p:txBody>
      </p:sp>
      <p:sp>
        <p:nvSpPr>
          <p:cNvPr id="3" name="Content Placeholder 2"/>
          <p:cNvSpPr>
            <a:spLocks noGrp="1"/>
          </p:cNvSpPr>
          <p:nvPr>
            <p:ph idx="1"/>
          </p:nvPr>
        </p:nvSpPr>
        <p:spPr/>
        <p:txBody>
          <a:bodyPr>
            <a:normAutofit/>
          </a:bodyPr>
          <a:lstStyle/>
          <a:p>
            <a:r>
              <a:rPr lang="en-US" dirty="0"/>
              <a:t>My mistress' eyes are nothing like the sun. (restrained) </a:t>
            </a:r>
            <a:endParaRPr lang="en-US" dirty="0" smtClean="0"/>
          </a:p>
          <a:p>
            <a:r>
              <a:rPr lang="en-US" dirty="0"/>
              <a:t>An old, mad, blind, despised, and dying king. (somber, candid) </a:t>
            </a:r>
            <a:endParaRPr lang="en-US" dirty="0" smtClean="0"/>
          </a:p>
          <a:p>
            <a:r>
              <a:rPr lang="en-US" dirty="0"/>
              <a:t>He clasps the crag with crooked hands. (dramatic) </a:t>
            </a:r>
            <a:endParaRPr lang="en-US" dirty="0" smtClean="0"/>
          </a:p>
          <a:p>
            <a:r>
              <a:rPr lang="en-US" dirty="0"/>
              <a:t>Love sets you going like a fat gold watch. (fanciful) </a:t>
            </a:r>
            <a:endParaRPr lang="en-US" dirty="0" smtClean="0"/>
          </a:p>
          <a:p>
            <a:r>
              <a:rPr lang="en-US" dirty="0"/>
              <a:t>Smiling, the boy fell dead. (shocking) </a:t>
            </a:r>
            <a:endParaRPr lang="en-US" dirty="0" smtClean="0"/>
          </a:p>
          <a:p>
            <a:endParaRPr lang="en-US" dirty="0"/>
          </a:p>
        </p:txBody>
      </p:sp>
    </p:spTree>
    <p:extLst>
      <p:ext uri="{BB962C8B-B14F-4D97-AF65-F5344CB8AC3E}">
        <p14:creationId xmlns:p14="http://schemas.microsoft.com/office/powerpoint/2010/main" val="30009592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144</TotalTime>
  <Words>769</Words>
  <Application>Microsoft Office PowerPoint</Application>
  <PresentationFormat>On-screen Show (4:3)</PresentationFormat>
  <Paragraphs>63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NewsPrint</vt:lpstr>
      <vt:lpstr>TONE AND D.I.D.L.S.</vt:lpstr>
      <vt:lpstr>TONE </vt:lpstr>
      <vt:lpstr>PowerPoint Presentation</vt:lpstr>
      <vt:lpstr>Tone Words</vt:lpstr>
      <vt:lpstr>D.I.D.L.S.</vt:lpstr>
      <vt:lpstr>DICTION</vt:lpstr>
      <vt:lpstr>DICTION EXAMPLES</vt:lpstr>
      <vt:lpstr>IMAGES</vt:lpstr>
      <vt:lpstr>IMAGE EXAMPLES</vt:lpstr>
      <vt:lpstr>DETAILS</vt:lpstr>
      <vt:lpstr>LANGUAGE</vt:lpstr>
      <vt:lpstr>LANGUAGE EXAMPLES</vt:lpstr>
      <vt:lpstr>SYNTAX (SENTENCE STRUCTURE)</vt:lpstr>
      <vt:lpstr>SYNTAX EXAMPLES</vt:lpstr>
    </vt:vector>
  </TitlesOfParts>
  <Company>Union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Union Public School System</dc:creator>
  <cp:lastModifiedBy>Union Public School System</cp:lastModifiedBy>
  <cp:revision>5</cp:revision>
  <dcterms:created xsi:type="dcterms:W3CDTF">2012-09-11T13:40:14Z</dcterms:created>
  <dcterms:modified xsi:type="dcterms:W3CDTF">2012-09-11T16:04:30Z</dcterms:modified>
</cp:coreProperties>
</file>