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B892A7-8DCC-47E7-B6AA-71284851F4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735E91-419A-411C-A801-5F19F5A15D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Future Perfect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chemeClr val="hlink"/>
                </a:solidFill>
              </a:rPr>
              <a:t>    	</a:t>
            </a:r>
            <a:r>
              <a:rPr lang="en-US" b="1">
                <a:solidFill>
                  <a:schemeClr val="folHlink"/>
                </a:solidFill>
              </a:rPr>
              <a:t>This tense is used to describe an event or action that will be completed before another event or time in the future.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We </a:t>
            </a:r>
            <a:r>
              <a:rPr lang="en-US" b="1" u="sng">
                <a:solidFill>
                  <a:schemeClr val="folHlink"/>
                </a:solidFill>
              </a:rPr>
              <a:t>will have finished</a:t>
            </a:r>
            <a:r>
              <a:rPr lang="en-US" b="1">
                <a:solidFill>
                  <a:schemeClr val="hlink"/>
                </a:solidFill>
              </a:rPr>
              <a:t> the exam by the time class ends tomorrow.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381000" y="2209800"/>
            <a:ext cx="8077200" cy="1905000"/>
            <a:chOff x="240" y="1392"/>
            <a:chExt cx="5088" cy="1200"/>
          </a:xfrm>
        </p:grpSpPr>
        <p:sp>
          <p:nvSpPr>
            <p:cNvPr id="22544" name="Line 8"/>
            <p:cNvSpPr>
              <a:spLocks noChangeShapeType="1"/>
            </p:cNvSpPr>
            <p:nvPr/>
          </p:nvSpPr>
          <p:spPr bwMode="auto">
            <a:xfrm>
              <a:off x="240" y="2078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5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7391400" y="2971800"/>
            <a:ext cx="533400" cy="685800"/>
            <a:chOff x="768" y="2592"/>
            <a:chExt cx="336" cy="432"/>
          </a:xfrm>
        </p:grpSpPr>
        <p:sp>
          <p:nvSpPr>
            <p:cNvPr id="22542" name="Line 11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4876800" y="2971800"/>
            <a:ext cx="533400" cy="685800"/>
            <a:chOff x="768" y="2592"/>
            <a:chExt cx="336" cy="432"/>
          </a:xfrm>
        </p:grpSpPr>
        <p:sp>
          <p:nvSpPr>
            <p:cNvPr id="22540" name="Line 14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1" name="Line 15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886200" y="2438400"/>
            <a:ext cx="2667000" cy="333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/>
              <a:t>will have finished the exam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010400" y="2438400"/>
            <a:ext cx="1295400" cy="333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/>
              <a:t>class ends</a:t>
            </a:r>
          </a:p>
        </p:txBody>
      </p:sp>
    </p:spTree>
    <p:extLst>
      <p:ext uri="{BB962C8B-B14F-4D97-AF65-F5344CB8AC3E}">
        <p14:creationId xmlns:p14="http://schemas.microsoft.com/office/powerpoint/2010/main" val="391639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utoUpdateAnimBg="0"/>
      <p:bldP spid="23568" grpId="0" animBg="1" autoUpdateAnimBg="0"/>
      <p:bldP spid="235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 is what is truly important.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instructor explains the diagram to students that asked questions during the lecture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About noon the sky darkened, a breeze sprang up, and a low rumble announces the approaching storm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Yesterday </a:t>
            </a:r>
            <a:r>
              <a:rPr lang="en-US" dirty="0"/>
              <a:t>we walk to school but later rode the bus home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50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the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By the time Paul </a:t>
            </a:r>
            <a:r>
              <a:rPr lang="en-US" dirty="0">
                <a:solidFill>
                  <a:srgbClr val="FF0000"/>
                </a:solidFill>
              </a:rPr>
              <a:t>arrived</a:t>
            </a:r>
            <a:r>
              <a:rPr lang="en-US" dirty="0"/>
              <a:t> at the house it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too late. The door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open, the light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on and </a:t>
            </a:r>
            <a:r>
              <a:rPr lang="en-US" dirty="0" smtClean="0"/>
              <a:t>his wife </a:t>
            </a:r>
            <a:r>
              <a:rPr lang="en-US" dirty="0">
                <a:solidFill>
                  <a:srgbClr val="FF0000"/>
                </a:solidFill>
              </a:rPr>
              <a:t>has disappeared</a:t>
            </a:r>
            <a:r>
              <a:rPr lang="en-US" dirty="0"/>
              <a:t>. People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still walking home from work and the sidewalk in front of his </a:t>
            </a:r>
            <a:r>
              <a:rPr lang="en-US" dirty="0" smtClean="0"/>
              <a:t>house </a:t>
            </a:r>
            <a:r>
              <a:rPr lang="en-US" dirty="0" smtClean="0">
                <a:solidFill>
                  <a:srgbClr val="FF0000"/>
                </a:solidFill>
              </a:rPr>
              <a:t>pulsed</a:t>
            </a:r>
            <a:r>
              <a:rPr lang="en-US" dirty="0" smtClean="0"/>
              <a:t> </a:t>
            </a:r>
            <a:r>
              <a:rPr lang="en-US" dirty="0"/>
              <a:t>with a slow but steady stream of neighbors who </a:t>
            </a:r>
            <a:r>
              <a:rPr lang="en-US" dirty="0">
                <a:solidFill>
                  <a:srgbClr val="FF0000"/>
                </a:solidFill>
              </a:rPr>
              <a:t>stared</a:t>
            </a:r>
            <a:r>
              <a:rPr lang="en-US" dirty="0"/>
              <a:t> at him as they </a:t>
            </a:r>
            <a:r>
              <a:rPr lang="en-US" dirty="0">
                <a:solidFill>
                  <a:srgbClr val="FF0000"/>
                </a:solidFill>
              </a:rPr>
              <a:t>passed</a:t>
            </a:r>
            <a:r>
              <a:rPr lang="en-US" dirty="0"/>
              <a:t>. In the twilight </a:t>
            </a:r>
            <a:r>
              <a:rPr lang="en-US" dirty="0" smtClean="0"/>
              <a:t>the streetlamp’s </a:t>
            </a:r>
            <a:r>
              <a:rPr lang="en-US" dirty="0"/>
              <a:t>glow </a:t>
            </a:r>
            <a:r>
              <a:rPr lang="en-US" dirty="0">
                <a:solidFill>
                  <a:srgbClr val="FF0000"/>
                </a:solidFill>
              </a:rPr>
              <a:t>casts</a:t>
            </a:r>
            <a:r>
              <a:rPr lang="en-US" dirty="0"/>
              <a:t> dim and surreal highlights on the odd assortment of objects in his yard, </a:t>
            </a:r>
            <a:r>
              <a:rPr lang="en-US" dirty="0" smtClean="0"/>
              <a:t>the treadmill </a:t>
            </a:r>
            <a:r>
              <a:rPr lang="en-US" dirty="0"/>
              <a:t>and the ten potted plants </a:t>
            </a:r>
            <a:r>
              <a:rPr lang="en-US" dirty="0">
                <a:solidFill>
                  <a:srgbClr val="FF0000"/>
                </a:solidFill>
              </a:rPr>
              <a:t>arranged</a:t>
            </a:r>
            <a:r>
              <a:rPr lang="en-US" dirty="0"/>
              <a:t> in alphabetical order on the front walk. Looking </a:t>
            </a:r>
            <a:r>
              <a:rPr lang="en-US" dirty="0" smtClean="0"/>
              <a:t>back furtively </a:t>
            </a:r>
            <a:r>
              <a:rPr lang="en-US" dirty="0"/>
              <a:t>over his shoulder as he </a:t>
            </a:r>
            <a:r>
              <a:rPr lang="en-US" dirty="0">
                <a:solidFill>
                  <a:srgbClr val="FF0000"/>
                </a:solidFill>
              </a:rPr>
              <a:t>folds</a:t>
            </a:r>
            <a:r>
              <a:rPr lang="en-US" dirty="0"/>
              <a:t> the treadmill and </a:t>
            </a:r>
            <a:r>
              <a:rPr lang="en-US" dirty="0">
                <a:solidFill>
                  <a:srgbClr val="FF0000"/>
                </a:solidFill>
              </a:rPr>
              <a:t>secured</a:t>
            </a:r>
            <a:r>
              <a:rPr lang="en-US" dirty="0"/>
              <a:t> its dangling electrical cord, Paul </a:t>
            </a:r>
            <a:r>
              <a:rPr lang="en-US" dirty="0" smtClean="0">
                <a:solidFill>
                  <a:srgbClr val="FF0000"/>
                </a:solidFill>
              </a:rPr>
              <a:t>gives</a:t>
            </a:r>
            <a:r>
              <a:rPr lang="en-US" dirty="0" smtClean="0"/>
              <a:t> the </a:t>
            </a:r>
            <a:r>
              <a:rPr lang="en-US" dirty="0"/>
              <a:t>impression of some agitation as he </a:t>
            </a:r>
            <a:r>
              <a:rPr lang="en-US" dirty="0">
                <a:solidFill>
                  <a:srgbClr val="FF0000"/>
                </a:solidFill>
              </a:rPr>
              <a:t>pushed</a:t>
            </a:r>
            <a:r>
              <a:rPr lang="en-US" dirty="0"/>
              <a:t> the machine through the door and into the foyer of </a:t>
            </a:r>
            <a:r>
              <a:rPr lang="en-US" dirty="0" smtClean="0"/>
              <a:t>his home</a:t>
            </a:r>
            <a:r>
              <a:rPr lang="en-US" dirty="0"/>
              <a:t>. One of the pots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an inch and a half out of alignment. Sighing, he </a:t>
            </a:r>
            <a:r>
              <a:rPr lang="en-US" dirty="0">
                <a:solidFill>
                  <a:srgbClr val="FF0000"/>
                </a:solidFill>
              </a:rPr>
              <a:t>nudged</a:t>
            </a:r>
            <a:r>
              <a:rPr lang="en-US" dirty="0"/>
              <a:t> it into place 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picked </a:t>
            </a:r>
            <a:r>
              <a:rPr lang="en-US" dirty="0" smtClean="0"/>
              <a:t>up </a:t>
            </a:r>
            <a:r>
              <a:rPr lang="en-US" dirty="0"/>
              <a:t>a leaf that </a:t>
            </a:r>
            <a:r>
              <a:rPr lang="en-US" dirty="0">
                <a:solidFill>
                  <a:srgbClr val="FF0000"/>
                </a:solidFill>
              </a:rPr>
              <a:t>fell </a:t>
            </a:r>
            <a:r>
              <a:rPr lang="en-US" dirty="0"/>
              <a:t>when the pot </a:t>
            </a:r>
            <a:r>
              <a:rPr lang="en-US" dirty="0">
                <a:solidFill>
                  <a:srgbClr val="FF0000"/>
                </a:solidFill>
              </a:rPr>
              <a:t>moved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64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By the time Paul </a:t>
            </a:r>
            <a:r>
              <a:rPr lang="en-US" dirty="0">
                <a:solidFill>
                  <a:srgbClr val="FF0000"/>
                </a:solidFill>
              </a:rPr>
              <a:t>arrived</a:t>
            </a:r>
            <a:r>
              <a:rPr lang="en-US" dirty="0"/>
              <a:t> at the house it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too late. The door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open, the light was on </a:t>
            </a:r>
            <a:r>
              <a:rPr lang="en-US" dirty="0" smtClean="0"/>
              <a:t>and his </a:t>
            </a:r>
            <a:r>
              <a:rPr lang="en-US" dirty="0"/>
              <a:t>wife </a:t>
            </a:r>
            <a:r>
              <a:rPr lang="en-US" dirty="0">
                <a:solidFill>
                  <a:srgbClr val="FF0000"/>
                </a:solidFill>
              </a:rPr>
              <a:t>had disappeared</a:t>
            </a:r>
            <a:r>
              <a:rPr lang="en-US" dirty="0"/>
              <a:t>. People </a:t>
            </a:r>
            <a:r>
              <a:rPr lang="en-US" dirty="0">
                <a:solidFill>
                  <a:srgbClr val="FF0000"/>
                </a:solidFill>
              </a:rPr>
              <a:t>were</a:t>
            </a:r>
            <a:r>
              <a:rPr lang="en-US" dirty="0"/>
              <a:t> still walking home from work and the sidewalk in front of his </a:t>
            </a:r>
            <a:r>
              <a:rPr lang="en-US" dirty="0" smtClean="0"/>
              <a:t>house </a:t>
            </a:r>
            <a:r>
              <a:rPr lang="en-US" dirty="0" smtClean="0">
                <a:solidFill>
                  <a:srgbClr val="FF0000"/>
                </a:solidFill>
              </a:rPr>
              <a:t>pulsed</a:t>
            </a:r>
            <a:r>
              <a:rPr lang="en-US" dirty="0" smtClean="0"/>
              <a:t> </a:t>
            </a:r>
            <a:r>
              <a:rPr lang="en-US" dirty="0"/>
              <a:t>with a slow but steady stream of neighbors who </a:t>
            </a:r>
            <a:r>
              <a:rPr lang="en-US" dirty="0">
                <a:solidFill>
                  <a:srgbClr val="FF0000"/>
                </a:solidFill>
              </a:rPr>
              <a:t>stared</a:t>
            </a:r>
            <a:r>
              <a:rPr lang="en-US" dirty="0"/>
              <a:t> at him as they</a:t>
            </a:r>
            <a:r>
              <a:rPr lang="en-US" dirty="0">
                <a:solidFill>
                  <a:srgbClr val="FF0000"/>
                </a:solidFill>
              </a:rPr>
              <a:t> passed</a:t>
            </a:r>
            <a:r>
              <a:rPr lang="en-US" dirty="0"/>
              <a:t>. In the twilight </a:t>
            </a:r>
            <a:r>
              <a:rPr lang="en-US" dirty="0" smtClean="0"/>
              <a:t>the streetlamp’s </a:t>
            </a:r>
            <a:r>
              <a:rPr lang="en-US" dirty="0"/>
              <a:t>glow </a:t>
            </a:r>
            <a:r>
              <a:rPr lang="en-US" dirty="0">
                <a:solidFill>
                  <a:srgbClr val="FF0000"/>
                </a:solidFill>
              </a:rPr>
              <a:t>cast</a:t>
            </a:r>
            <a:r>
              <a:rPr lang="en-US" dirty="0"/>
              <a:t> dim and surreal highlights on the odd assortment of objects in his yard, the treadmill </a:t>
            </a:r>
            <a:r>
              <a:rPr lang="en-US" dirty="0" smtClean="0"/>
              <a:t>and the </a:t>
            </a:r>
            <a:r>
              <a:rPr lang="en-US" dirty="0"/>
              <a:t>ten potted plants </a:t>
            </a:r>
            <a:r>
              <a:rPr lang="en-US" dirty="0">
                <a:solidFill>
                  <a:srgbClr val="FF0000"/>
                </a:solidFill>
              </a:rPr>
              <a:t>arranged</a:t>
            </a:r>
            <a:r>
              <a:rPr lang="en-US" dirty="0"/>
              <a:t> in alphabetical order on the front walk. Looking back furtively over his shoulder </a:t>
            </a:r>
            <a:r>
              <a:rPr lang="en-US" dirty="0" smtClean="0"/>
              <a:t>as he </a:t>
            </a:r>
            <a:r>
              <a:rPr lang="en-US" dirty="0">
                <a:solidFill>
                  <a:srgbClr val="FF0000"/>
                </a:solidFill>
              </a:rPr>
              <a:t>folded</a:t>
            </a:r>
            <a:r>
              <a:rPr lang="en-US" dirty="0"/>
              <a:t> the treadmill and </a:t>
            </a:r>
            <a:r>
              <a:rPr lang="en-US" dirty="0">
                <a:solidFill>
                  <a:srgbClr val="FF0000"/>
                </a:solidFill>
              </a:rPr>
              <a:t>secured</a:t>
            </a:r>
            <a:r>
              <a:rPr lang="en-US" dirty="0"/>
              <a:t> its dangling electrical cord, Paul </a:t>
            </a:r>
            <a:r>
              <a:rPr lang="en-US" dirty="0">
                <a:solidFill>
                  <a:srgbClr val="FF0000"/>
                </a:solidFill>
              </a:rPr>
              <a:t>gave</a:t>
            </a:r>
            <a:r>
              <a:rPr lang="en-US" dirty="0"/>
              <a:t> the impression of some agitation as 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pushed</a:t>
            </a:r>
            <a:r>
              <a:rPr lang="en-US" dirty="0" smtClean="0"/>
              <a:t> </a:t>
            </a:r>
            <a:r>
              <a:rPr lang="en-US" dirty="0"/>
              <a:t>the machine through the door and into the foyer of his home. One of the pots was an inch and a half out </a:t>
            </a:r>
            <a:r>
              <a:rPr lang="en-US" dirty="0" smtClean="0"/>
              <a:t>of alignment</a:t>
            </a:r>
            <a:r>
              <a:rPr lang="en-US" dirty="0"/>
              <a:t>. Sighing, he </a:t>
            </a:r>
            <a:r>
              <a:rPr lang="en-US" dirty="0">
                <a:solidFill>
                  <a:srgbClr val="FF0000"/>
                </a:solidFill>
              </a:rPr>
              <a:t>nudged</a:t>
            </a:r>
            <a:r>
              <a:rPr lang="en-US" dirty="0"/>
              <a:t> it into place and </a:t>
            </a:r>
            <a:r>
              <a:rPr lang="en-US" dirty="0">
                <a:solidFill>
                  <a:srgbClr val="FF0000"/>
                </a:solidFill>
              </a:rPr>
              <a:t>picked</a:t>
            </a:r>
            <a:r>
              <a:rPr lang="en-US" dirty="0"/>
              <a:t> up a leaf that </a:t>
            </a:r>
            <a:r>
              <a:rPr lang="en-US" dirty="0">
                <a:solidFill>
                  <a:srgbClr val="FF0000"/>
                </a:solidFill>
              </a:rPr>
              <a:t>had fallen </a:t>
            </a:r>
            <a:r>
              <a:rPr lang="en-US" dirty="0"/>
              <a:t>when the pot </a:t>
            </a:r>
            <a:r>
              <a:rPr lang="en-US" dirty="0">
                <a:solidFill>
                  <a:srgbClr val="FF0000"/>
                </a:solidFill>
              </a:rPr>
              <a:t>moved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711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many verb tenses 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in all, there are twelve verb tenses:</a:t>
            </a:r>
          </a:p>
          <a:p>
            <a:r>
              <a:rPr lang="en-US" dirty="0"/>
              <a:t>Simple Present - I walk </a:t>
            </a:r>
          </a:p>
          <a:p>
            <a:r>
              <a:rPr lang="en-US" dirty="0"/>
              <a:t>Simple Past - I walked </a:t>
            </a:r>
          </a:p>
          <a:p>
            <a:r>
              <a:rPr lang="en-US" dirty="0"/>
              <a:t>Simple Future - I will [or shall] walk </a:t>
            </a:r>
          </a:p>
          <a:p>
            <a:r>
              <a:rPr lang="en-US" dirty="0"/>
              <a:t>Present Perfect - I have walked </a:t>
            </a:r>
          </a:p>
          <a:p>
            <a:r>
              <a:rPr lang="en-US" dirty="0"/>
              <a:t>Past Perfect - I had walked </a:t>
            </a:r>
          </a:p>
          <a:p>
            <a:r>
              <a:rPr lang="en-US" dirty="0"/>
              <a:t>Future Perfect - I will have walked </a:t>
            </a:r>
          </a:p>
          <a:p>
            <a:r>
              <a:rPr lang="en-US" dirty="0"/>
              <a:t>Present Progressive - I am walking </a:t>
            </a:r>
          </a:p>
          <a:p>
            <a:r>
              <a:rPr lang="en-US" dirty="0"/>
              <a:t>Past Progressive - I was walking </a:t>
            </a:r>
          </a:p>
          <a:p>
            <a:r>
              <a:rPr lang="en-US" dirty="0"/>
              <a:t>Future Progressive - I will be walking </a:t>
            </a:r>
          </a:p>
          <a:p>
            <a:r>
              <a:rPr lang="en-US" dirty="0"/>
              <a:t>Present Perfect Progressive - I have been walking </a:t>
            </a:r>
          </a:p>
          <a:p>
            <a:r>
              <a:rPr lang="en-US" dirty="0"/>
              <a:t>Past Perfect Progressive - I had been walking </a:t>
            </a:r>
          </a:p>
          <a:p>
            <a:r>
              <a:rPr lang="en-US" dirty="0"/>
              <a:t>Future Perfect Progressive - I will have been walking </a:t>
            </a:r>
          </a:p>
        </p:txBody>
      </p:sp>
    </p:spTree>
    <p:extLst>
      <p:ext uri="{BB962C8B-B14F-4D97-AF65-F5344CB8AC3E}">
        <p14:creationId xmlns:p14="http://schemas.microsoft.com/office/powerpoint/2010/main" val="2483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study six tenses: </a:t>
            </a:r>
          </a:p>
          <a:p>
            <a:r>
              <a:rPr lang="en-US" dirty="0" smtClean="0"/>
              <a:t>simple present</a:t>
            </a:r>
          </a:p>
          <a:p>
            <a:r>
              <a:rPr lang="en-US" dirty="0" smtClean="0"/>
              <a:t>simple past</a:t>
            </a:r>
          </a:p>
          <a:p>
            <a:r>
              <a:rPr lang="en-US" dirty="0" smtClean="0"/>
              <a:t>simple future</a:t>
            </a:r>
          </a:p>
          <a:p>
            <a:r>
              <a:rPr lang="en-US" dirty="0" smtClean="0"/>
              <a:t>present perfect</a:t>
            </a:r>
          </a:p>
          <a:p>
            <a:r>
              <a:rPr lang="en-US" dirty="0" smtClean="0"/>
              <a:t>past perfect</a:t>
            </a:r>
          </a:p>
          <a:p>
            <a:r>
              <a:rPr lang="en-US" smtClean="0"/>
              <a:t>future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0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Simple </a:t>
            </a:r>
            <a:r>
              <a:rPr lang="en-US" sz="4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</a:t>
            </a:r>
            <a:endParaRPr lang="en-US" sz="44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   	</a:t>
            </a:r>
            <a:r>
              <a:rPr lang="en-US" b="1" dirty="0">
                <a:solidFill>
                  <a:schemeClr val="folHlink"/>
                </a:solidFill>
              </a:rPr>
              <a:t>Expresses a habit or often repeated action.  Adverbs of frequency such as, </a:t>
            </a:r>
            <a:r>
              <a:rPr lang="en-US" b="1" i="1" dirty="0"/>
              <a:t>often, seldom, sometimes, never</a:t>
            </a:r>
            <a:r>
              <a:rPr lang="en-US" b="1" dirty="0">
                <a:solidFill>
                  <a:schemeClr val="folHlink"/>
                </a:solidFill>
              </a:rPr>
              <a:t>, etc. are used with this tense</a:t>
            </a:r>
            <a:r>
              <a:rPr lang="en-US" b="1" dirty="0" smtClean="0">
                <a:solidFill>
                  <a:schemeClr val="folHlink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 smtClean="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 dirty="0">
                <a:solidFill>
                  <a:schemeClr val="folHlink"/>
                </a:solidFill>
              </a:rPr>
              <a:t>	This tense also expresses general truths or facts that are timeless.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066800" y="5105400"/>
            <a:ext cx="716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chemeClr val="hlink"/>
                </a:solidFill>
              </a:rPr>
              <a:t>    	</a:t>
            </a:r>
            <a:r>
              <a:rPr lang="en-US" b="1">
                <a:solidFill>
                  <a:schemeClr val="hlink"/>
                </a:solidFill>
              </a:rPr>
              <a:t>She </a:t>
            </a:r>
            <a:r>
              <a:rPr lang="en-US" b="1" u="sng">
                <a:solidFill>
                  <a:schemeClr val="hlink"/>
                </a:solidFill>
              </a:rPr>
              <a:t>goes</a:t>
            </a:r>
            <a:r>
              <a:rPr lang="en-US" b="1">
                <a:solidFill>
                  <a:schemeClr val="hlink"/>
                </a:solidFill>
              </a:rPr>
              <a:t> to work everyday.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		They </a:t>
            </a:r>
            <a:r>
              <a:rPr lang="en-US" b="1" i="1">
                <a:solidFill>
                  <a:schemeClr val="hlink"/>
                </a:solidFill>
              </a:rPr>
              <a:t>always</a:t>
            </a:r>
            <a:r>
              <a:rPr lang="en-US" b="1">
                <a:solidFill>
                  <a:schemeClr val="hlink"/>
                </a:solidFill>
              </a:rPr>
              <a:t> </a:t>
            </a:r>
            <a:r>
              <a:rPr lang="en-US" b="1" u="sng">
                <a:solidFill>
                  <a:schemeClr val="hlink"/>
                </a:solidFill>
              </a:rPr>
              <a:t>eat</a:t>
            </a:r>
            <a:r>
              <a:rPr lang="en-US" b="1">
                <a:solidFill>
                  <a:schemeClr val="hlink"/>
                </a:solidFill>
              </a:rPr>
              <a:t> lunch together.</a:t>
            </a:r>
          </a:p>
        </p:txBody>
      </p: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457200" y="2895600"/>
            <a:ext cx="8077200" cy="2133600"/>
            <a:chOff x="288" y="1824"/>
            <a:chExt cx="5088" cy="1344"/>
          </a:xfrm>
        </p:grpSpPr>
        <p:grpSp>
          <p:nvGrpSpPr>
            <p:cNvPr id="5128" name="Group 11"/>
            <p:cNvGrpSpPr>
              <a:grpSpLocks/>
            </p:cNvGrpSpPr>
            <p:nvPr/>
          </p:nvGrpSpPr>
          <p:grpSpPr bwMode="auto">
            <a:xfrm>
              <a:off x="672" y="2400"/>
              <a:ext cx="336" cy="432"/>
              <a:chOff x="768" y="2592"/>
              <a:chExt cx="336" cy="432"/>
            </a:xfrm>
          </p:grpSpPr>
          <p:sp>
            <p:nvSpPr>
              <p:cNvPr id="5153" name="Line 9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54" name="Line 10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29" name="Group 12"/>
            <p:cNvGrpSpPr>
              <a:grpSpLocks/>
            </p:cNvGrpSpPr>
            <p:nvPr/>
          </p:nvGrpSpPr>
          <p:grpSpPr bwMode="auto">
            <a:xfrm>
              <a:off x="2976" y="2400"/>
              <a:ext cx="336" cy="432"/>
              <a:chOff x="768" y="2592"/>
              <a:chExt cx="336" cy="432"/>
            </a:xfrm>
          </p:grpSpPr>
          <p:sp>
            <p:nvSpPr>
              <p:cNvPr id="5151" name="Line 13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52" name="Line 14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0" name="Group 15"/>
            <p:cNvGrpSpPr>
              <a:grpSpLocks/>
            </p:cNvGrpSpPr>
            <p:nvPr/>
          </p:nvGrpSpPr>
          <p:grpSpPr bwMode="auto">
            <a:xfrm>
              <a:off x="3600" y="2352"/>
              <a:ext cx="336" cy="432"/>
              <a:chOff x="768" y="2592"/>
              <a:chExt cx="336" cy="432"/>
            </a:xfrm>
          </p:grpSpPr>
          <p:sp>
            <p:nvSpPr>
              <p:cNvPr id="5149" name="Line 16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50" name="Line 17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1" name="Group 18"/>
            <p:cNvGrpSpPr>
              <a:grpSpLocks/>
            </p:cNvGrpSpPr>
            <p:nvPr/>
          </p:nvGrpSpPr>
          <p:grpSpPr bwMode="auto">
            <a:xfrm>
              <a:off x="4224" y="2352"/>
              <a:ext cx="336" cy="432"/>
              <a:chOff x="768" y="2592"/>
              <a:chExt cx="336" cy="432"/>
            </a:xfrm>
          </p:grpSpPr>
          <p:sp>
            <p:nvSpPr>
              <p:cNvPr id="5147" name="Line 19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8" name="Line 20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2" name="Group 21"/>
            <p:cNvGrpSpPr>
              <a:grpSpLocks/>
            </p:cNvGrpSpPr>
            <p:nvPr/>
          </p:nvGrpSpPr>
          <p:grpSpPr bwMode="auto">
            <a:xfrm>
              <a:off x="4896" y="2400"/>
              <a:ext cx="336" cy="432"/>
              <a:chOff x="768" y="2592"/>
              <a:chExt cx="336" cy="432"/>
            </a:xfrm>
          </p:grpSpPr>
          <p:sp>
            <p:nvSpPr>
              <p:cNvPr id="5145" name="Line 22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6" name="Line 23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3" name="Group 24"/>
            <p:cNvGrpSpPr>
              <a:grpSpLocks/>
            </p:cNvGrpSpPr>
            <p:nvPr/>
          </p:nvGrpSpPr>
          <p:grpSpPr bwMode="auto">
            <a:xfrm>
              <a:off x="1200" y="2400"/>
              <a:ext cx="336" cy="432"/>
              <a:chOff x="768" y="2592"/>
              <a:chExt cx="336" cy="432"/>
            </a:xfrm>
          </p:grpSpPr>
          <p:sp>
            <p:nvSpPr>
              <p:cNvPr id="5143" name="Line 25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4" name="Line 26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4" name="Group 27"/>
            <p:cNvGrpSpPr>
              <a:grpSpLocks/>
            </p:cNvGrpSpPr>
            <p:nvPr/>
          </p:nvGrpSpPr>
          <p:grpSpPr bwMode="auto">
            <a:xfrm>
              <a:off x="1824" y="2400"/>
              <a:ext cx="336" cy="432"/>
              <a:chOff x="768" y="2592"/>
              <a:chExt cx="336" cy="432"/>
            </a:xfrm>
          </p:grpSpPr>
          <p:sp>
            <p:nvSpPr>
              <p:cNvPr id="5141" name="Line 28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2" name="Line 29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5" name="Group 30"/>
            <p:cNvGrpSpPr>
              <a:grpSpLocks/>
            </p:cNvGrpSpPr>
            <p:nvPr/>
          </p:nvGrpSpPr>
          <p:grpSpPr bwMode="auto">
            <a:xfrm>
              <a:off x="2448" y="2400"/>
              <a:ext cx="336" cy="432"/>
              <a:chOff x="768" y="2592"/>
              <a:chExt cx="336" cy="432"/>
            </a:xfrm>
          </p:grpSpPr>
          <p:sp>
            <p:nvSpPr>
              <p:cNvPr id="5139" name="Line 31"/>
              <p:cNvSpPr>
                <a:spLocks noChangeShapeType="1"/>
              </p:cNvSpPr>
              <p:nvPr/>
            </p:nvSpPr>
            <p:spPr bwMode="auto">
              <a:xfrm>
                <a:off x="768" y="2592"/>
                <a:ext cx="336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0" name="Line 32"/>
              <p:cNvSpPr>
                <a:spLocks noChangeShapeType="1"/>
              </p:cNvSpPr>
              <p:nvPr/>
            </p:nvSpPr>
            <p:spPr bwMode="auto">
              <a:xfrm flipH="1">
                <a:off x="768" y="2592"/>
                <a:ext cx="336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36" name="Group 34"/>
            <p:cNvGrpSpPr>
              <a:grpSpLocks/>
            </p:cNvGrpSpPr>
            <p:nvPr/>
          </p:nvGrpSpPr>
          <p:grpSpPr bwMode="auto">
            <a:xfrm>
              <a:off x="288" y="1824"/>
              <a:ext cx="5088" cy="1344"/>
              <a:chOff x="288" y="1824"/>
              <a:chExt cx="5088" cy="1344"/>
            </a:xfrm>
          </p:grpSpPr>
          <p:sp>
            <p:nvSpPr>
              <p:cNvPr id="5137" name="Line 8"/>
              <p:cNvSpPr>
                <a:spLocks noChangeShapeType="1"/>
              </p:cNvSpPr>
              <p:nvPr/>
            </p:nvSpPr>
            <p:spPr bwMode="auto">
              <a:xfrm>
                <a:off x="288" y="2592"/>
                <a:ext cx="50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8" name="Line 33"/>
              <p:cNvSpPr>
                <a:spLocks noChangeShapeType="1"/>
              </p:cNvSpPr>
              <p:nvPr/>
            </p:nvSpPr>
            <p:spPr bwMode="auto">
              <a:xfrm>
                <a:off x="2832" y="1824"/>
                <a:ext cx="0" cy="13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63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Simple Past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2400" y="8382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   	</a:t>
            </a:r>
            <a:r>
              <a:rPr lang="en-US" b="1" dirty="0">
                <a:solidFill>
                  <a:schemeClr val="folHlink"/>
                </a:solidFill>
              </a:rPr>
              <a:t>We use the simple past to indicate exactly when an action or event took place in the past.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 smtClean="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 dirty="0">
                <a:solidFill>
                  <a:schemeClr val="folHlink"/>
                </a:solidFill>
              </a:rPr>
              <a:t> 	The simple past is used to describe actions and/or events that are now completed and no longer true in the present.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28800" y="4800600"/>
            <a:ext cx="617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I </a:t>
            </a:r>
            <a:r>
              <a:rPr lang="en-US" b="1" u="sng">
                <a:solidFill>
                  <a:schemeClr val="folHlink"/>
                </a:solidFill>
              </a:rPr>
              <a:t>visited</a:t>
            </a:r>
            <a:r>
              <a:rPr lang="en-US" b="1">
                <a:solidFill>
                  <a:schemeClr val="hlink"/>
                </a:solidFill>
              </a:rPr>
              <a:t> my sister </a:t>
            </a:r>
            <a:r>
              <a:rPr lang="en-US" b="1" u="sng">
                <a:solidFill>
                  <a:schemeClr val="hlink"/>
                </a:solidFill>
              </a:rPr>
              <a:t>yesterday</a:t>
            </a:r>
            <a:r>
              <a:rPr lang="en-US" b="1">
                <a:solidFill>
                  <a:schemeClr val="hlink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We </a:t>
            </a:r>
            <a:r>
              <a:rPr lang="en-US" b="1" u="sng">
                <a:solidFill>
                  <a:schemeClr val="folHlink"/>
                </a:solidFill>
              </a:rPr>
              <a:t>went</a:t>
            </a:r>
            <a:r>
              <a:rPr lang="en-US" b="1">
                <a:solidFill>
                  <a:schemeClr val="hlink"/>
                </a:solidFill>
              </a:rPr>
              <a:t> out to dinner </a:t>
            </a:r>
            <a:r>
              <a:rPr lang="en-US" b="1" u="sng">
                <a:solidFill>
                  <a:schemeClr val="hlink"/>
                </a:solidFill>
              </a:rPr>
              <a:t>last night</a:t>
            </a:r>
            <a:r>
              <a:rPr lang="en-US" b="1">
                <a:solidFill>
                  <a:schemeClr val="hlink"/>
                </a:solidFill>
              </a:rPr>
              <a:t>.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362200" y="3200400"/>
            <a:ext cx="533400" cy="685800"/>
            <a:chOff x="768" y="2592"/>
            <a:chExt cx="336" cy="432"/>
          </a:xfrm>
        </p:grpSpPr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Line 9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381000" y="2476500"/>
            <a:ext cx="8077200" cy="2133600"/>
            <a:chOff x="288" y="1824"/>
            <a:chExt cx="5088" cy="1344"/>
          </a:xfrm>
        </p:grpSpPr>
        <p:sp>
          <p:nvSpPr>
            <p:cNvPr id="9225" name="Line 14"/>
            <p:cNvSpPr>
              <a:spLocks noChangeShapeType="1"/>
            </p:cNvSpPr>
            <p:nvPr/>
          </p:nvSpPr>
          <p:spPr bwMode="auto">
            <a:xfrm>
              <a:off x="288" y="2592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>
              <a:off x="2832" y="1824"/>
              <a:ext cx="0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529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4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Future</a:t>
            </a:r>
            <a:endParaRPr lang="en-US" sz="44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chemeClr val="hlink"/>
                </a:solidFill>
              </a:rPr>
              <a:t>    	</a:t>
            </a:r>
            <a:r>
              <a:rPr lang="en-US" b="1" i="1">
                <a:solidFill>
                  <a:schemeClr val="tx2"/>
                </a:solidFill>
              </a:rPr>
              <a:t>Will</a:t>
            </a:r>
            <a:r>
              <a:rPr lang="en-US" b="1" i="1">
                <a:solidFill>
                  <a:schemeClr val="folHlink"/>
                </a:solidFill>
              </a:rPr>
              <a:t> </a:t>
            </a:r>
            <a:r>
              <a:rPr lang="en-US" b="1">
                <a:solidFill>
                  <a:schemeClr val="folHlink"/>
                </a:solidFill>
              </a:rPr>
              <a:t>and </a:t>
            </a:r>
            <a:r>
              <a:rPr lang="en-US" b="1" i="1">
                <a:solidFill>
                  <a:schemeClr val="tx2"/>
                </a:solidFill>
              </a:rPr>
              <a:t>be + going + to</a:t>
            </a:r>
            <a:r>
              <a:rPr lang="en-US" b="1">
                <a:solidFill>
                  <a:schemeClr val="folHlink"/>
                </a:solidFill>
              </a:rPr>
              <a:t> are often used to describe future actions.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4724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Thomas </a:t>
            </a:r>
            <a:r>
              <a:rPr lang="en-US" b="1" u="sng">
                <a:solidFill>
                  <a:schemeClr val="folHlink"/>
                </a:solidFill>
              </a:rPr>
              <a:t>will graduate</a:t>
            </a:r>
            <a:r>
              <a:rPr lang="en-US" b="1">
                <a:solidFill>
                  <a:schemeClr val="hlink"/>
                </a:solidFill>
              </a:rPr>
              <a:t> in June.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Maria </a:t>
            </a:r>
            <a:r>
              <a:rPr lang="en-US" b="1" u="sng">
                <a:solidFill>
                  <a:schemeClr val="folHlink"/>
                </a:solidFill>
              </a:rPr>
              <a:t>is going to go</a:t>
            </a:r>
            <a:r>
              <a:rPr lang="en-US" b="1">
                <a:solidFill>
                  <a:schemeClr val="hlink"/>
                </a:solidFill>
              </a:rPr>
              <a:t> to Mexico next week.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381000" y="2209800"/>
            <a:ext cx="8077200" cy="1905000"/>
            <a:chOff x="240" y="1584"/>
            <a:chExt cx="5088" cy="1200"/>
          </a:xfrm>
        </p:grpSpPr>
        <p:sp>
          <p:nvSpPr>
            <p:cNvPr id="19467" name="Line 9"/>
            <p:cNvSpPr>
              <a:spLocks noChangeShapeType="1"/>
            </p:cNvSpPr>
            <p:nvPr/>
          </p:nvSpPr>
          <p:spPr bwMode="auto">
            <a:xfrm>
              <a:off x="240" y="2270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8" name="Line 10"/>
            <p:cNvSpPr>
              <a:spLocks noChangeShapeType="1"/>
            </p:cNvSpPr>
            <p:nvPr/>
          </p:nvSpPr>
          <p:spPr bwMode="auto">
            <a:xfrm>
              <a:off x="2880" y="1584"/>
              <a:ext cx="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6705600" y="2971800"/>
            <a:ext cx="533400" cy="685800"/>
            <a:chOff x="768" y="2592"/>
            <a:chExt cx="336" cy="432"/>
          </a:xfrm>
        </p:grpSpPr>
        <p:sp>
          <p:nvSpPr>
            <p:cNvPr id="19465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6" name="Line 13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015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Present Perfect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   	</a:t>
            </a:r>
            <a:r>
              <a:rPr lang="en-US" b="1" dirty="0">
                <a:solidFill>
                  <a:schemeClr val="folHlink"/>
                </a:solidFill>
              </a:rPr>
              <a:t>The present perfect is used to talk about an event that began in the past and continues up to the present</a:t>
            </a:r>
            <a:r>
              <a:rPr lang="en-US" b="1" dirty="0" smtClean="0">
                <a:solidFill>
                  <a:schemeClr val="folHlink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 smtClean="0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4495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He </a:t>
            </a:r>
            <a:r>
              <a:rPr lang="en-US" b="1" u="sng">
                <a:solidFill>
                  <a:schemeClr val="folHlink"/>
                </a:solidFill>
              </a:rPr>
              <a:t>has lived</a:t>
            </a:r>
            <a:r>
              <a:rPr lang="en-US" b="1">
                <a:solidFill>
                  <a:schemeClr val="hlink"/>
                </a:solidFill>
              </a:rPr>
              <a:t> in Modesto for two years. 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(He began living in Modesto two years ago and he still lives there.)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381000" y="2286000"/>
            <a:ext cx="8077200" cy="1905000"/>
            <a:chOff x="288" y="1824"/>
            <a:chExt cx="5088" cy="1344"/>
          </a:xfrm>
        </p:grpSpPr>
        <p:sp>
          <p:nvSpPr>
            <p:cNvPr id="13332" name="Line 8"/>
            <p:cNvSpPr>
              <a:spLocks noChangeShapeType="1"/>
            </p:cNvSpPr>
            <p:nvPr/>
          </p:nvSpPr>
          <p:spPr bwMode="auto">
            <a:xfrm>
              <a:off x="288" y="2592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3" name="Line 9"/>
            <p:cNvSpPr>
              <a:spLocks noChangeShapeType="1"/>
            </p:cNvSpPr>
            <p:nvPr/>
          </p:nvSpPr>
          <p:spPr bwMode="auto">
            <a:xfrm>
              <a:off x="2832" y="1824"/>
              <a:ext cx="0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1676400" y="2895600"/>
            <a:ext cx="533400" cy="685800"/>
            <a:chOff x="768" y="2592"/>
            <a:chExt cx="336" cy="432"/>
          </a:xfrm>
        </p:grpSpPr>
        <p:sp>
          <p:nvSpPr>
            <p:cNvPr id="13330" name="Line 11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1" name="Line 12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4114800" y="2895600"/>
            <a:ext cx="533400" cy="685800"/>
            <a:chOff x="768" y="2592"/>
            <a:chExt cx="336" cy="432"/>
          </a:xfrm>
        </p:grpSpPr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60" name="Group 24"/>
          <p:cNvGrpSpPr>
            <a:grpSpLocks/>
          </p:cNvGrpSpPr>
          <p:nvPr/>
        </p:nvGrpSpPr>
        <p:grpSpPr bwMode="auto">
          <a:xfrm>
            <a:off x="2438400" y="2895600"/>
            <a:ext cx="533400" cy="685800"/>
            <a:chOff x="768" y="2592"/>
            <a:chExt cx="336" cy="432"/>
          </a:xfrm>
        </p:grpSpPr>
        <p:sp>
          <p:nvSpPr>
            <p:cNvPr id="13326" name="Line 25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26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3276600" y="2895600"/>
            <a:ext cx="533400" cy="685800"/>
            <a:chOff x="768" y="2592"/>
            <a:chExt cx="336" cy="432"/>
          </a:xfrm>
        </p:grpSpPr>
        <p:sp>
          <p:nvSpPr>
            <p:cNvPr id="13324" name="Line 28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" name="Line 29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953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Present Perfect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    	</a:t>
            </a:r>
            <a:r>
              <a:rPr lang="en-US" b="1" dirty="0">
                <a:solidFill>
                  <a:schemeClr val="folHlink"/>
                </a:solidFill>
              </a:rPr>
              <a:t>The present perfect is also used to talk about an event that was completed in the past, but the specific time of the event is not important.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4495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I </a:t>
            </a:r>
            <a:r>
              <a:rPr lang="en-US" b="1" u="sng">
                <a:solidFill>
                  <a:schemeClr val="folHlink"/>
                </a:solidFill>
              </a:rPr>
              <a:t>have seen</a:t>
            </a:r>
            <a:r>
              <a:rPr lang="en-US" b="1">
                <a:solidFill>
                  <a:schemeClr val="hlink"/>
                </a:solidFill>
              </a:rPr>
              <a:t> that movie </a:t>
            </a:r>
            <a:r>
              <a:rPr lang="en-US" b="1" u="sng">
                <a:solidFill>
                  <a:schemeClr val="hlink"/>
                </a:solidFill>
              </a:rPr>
              <a:t>before</a:t>
            </a:r>
            <a:r>
              <a:rPr lang="en-US" b="1">
                <a:solidFill>
                  <a:schemeClr val="hlink"/>
                </a:solidFill>
              </a:rPr>
              <a:t>.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He </a:t>
            </a:r>
            <a:r>
              <a:rPr lang="en-US" b="1" u="sng">
                <a:solidFill>
                  <a:schemeClr val="folHlink"/>
                </a:solidFill>
              </a:rPr>
              <a:t>has</a:t>
            </a:r>
            <a:r>
              <a:rPr lang="en-US" b="1">
                <a:solidFill>
                  <a:schemeClr val="hlink"/>
                </a:solidFill>
              </a:rPr>
              <a:t> already </a:t>
            </a:r>
            <a:r>
              <a:rPr lang="en-US" b="1" u="sng">
                <a:solidFill>
                  <a:schemeClr val="folHlink"/>
                </a:solidFill>
              </a:rPr>
              <a:t>visited</a:t>
            </a:r>
            <a:r>
              <a:rPr lang="en-US" b="1">
                <a:solidFill>
                  <a:schemeClr val="hlink"/>
                </a:solidFill>
              </a:rPr>
              <a:t> Vietnam.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(Specific dates and times are not mentioned.)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381000" y="2438400"/>
            <a:ext cx="8077200" cy="1905000"/>
            <a:chOff x="288" y="1824"/>
            <a:chExt cx="5088" cy="1344"/>
          </a:xfrm>
        </p:grpSpPr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288" y="2592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Line 9"/>
            <p:cNvSpPr>
              <a:spLocks noChangeShapeType="1"/>
            </p:cNvSpPr>
            <p:nvPr/>
          </p:nvSpPr>
          <p:spPr bwMode="auto">
            <a:xfrm>
              <a:off x="2832" y="1824"/>
              <a:ext cx="0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676400" y="3200400"/>
            <a:ext cx="533400" cy="685800"/>
            <a:chOff x="768" y="2592"/>
            <a:chExt cx="336" cy="432"/>
          </a:xfrm>
        </p:grpSpPr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Line 12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76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6200" y="7620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44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Past Perfect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" y="914400"/>
            <a:ext cx="868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chemeClr val="hlink"/>
                </a:solidFill>
              </a:rPr>
              <a:t>    	</a:t>
            </a:r>
            <a:r>
              <a:rPr lang="en-US" b="1">
                <a:solidFill>
                  <a:schemeClr val="folHlink"/>
                </a:solidFill>
              </a:rPr>
              <a:t>This tense describes completed events that took place in the past before another past event.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45720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The Titanic </a:t>
            </a:r>
            <a:r>
              <a:rPr lang="en-US" b="1" u="sng">
                <a:solidFill>
                  <a:schemeClr val="folHlink"/>
                </a:solidFill>
              </a:rPr>
              <a:t>had received</a:t>
            </a:r>
            <a:r>
              <a:rPr lang="en-US" b="1">
                <a:solidFill>
                  <a:schemeClr val="hlink"/>
                </a:solidFill>
              </a:rPr>
              <a:t> many warnings before it hit the iceberg.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chemeClr val="hlink"/>
                </a:solidFill>
              </a:rPr>
              <a:t>I </a:t>
            </a:r>
            <a:r>
              <a:rPr lang="en-US" b="1" u="sng">
                <a:solidFill>
                  <a:schemeClr val="folHlink"/>
                </a:solidFill>
              </a:rPr>
              <a:t>had</a:t>
            </a:r>
            <a:r>
              <a:rPr lang="en-US" b="1">
                <a:solidFill>
                  <a:schemeClr val="hlink"/>
                </a:solidFill>
              </a:rPr>
              <a:t> already </a:t>
            </a:r>
            <a:r>
              <a:rPr lang="en-US" b="1" u="sng">
                <a:solidFill>
                  <a:schemeClr val="folHlink"/>
                </a:solidFill>
              </a:rPr>
              <a:t>eaten</a:t>
            </a:r>
            <a:r>
              <a:rPr lang="en-US" b="1">
                <a:solidFill>
                  <a:schemeClr val="hlink"/>
                </a:solidFill>
              </a:rPr>
              <a:t> when my friend stopped by to visit.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381000" y="2438400"/>
            <a:ext cx="8077200" cy="1905000"/>
            <a:chOff x="240" y="1536"/>
            <a:chExt cx="5088" cy="1200"/>
          </a:xfrm>
        </p:grpSpPr>
        <p:sp>
          <p:nvSpPr>
            <p:cNvPr id="17424" name="Line 9"/>
            <p:cNvSpPr>
              <a:spLocks noChangeShapeType="1"/>
            </p:cNvSpPr>
            <p:nvPr/>
          </p:nvSpPr>
          <p:spPr bwMode="auto">
            <a:xfrm>
              <a:off x="240" y="2222"/>
              <a:ext cx="5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Line 10"/>
            <p:cNvSpPr>
              <a:spLocks noChangeShapeType="1"/>
            </p:cNvSpPr>
            <p:nvPr/>
          </p:nvSpPr>
          <p:spPr bwMode="auto">
            <a:xfrm>
              <a:off x="3264" y="1536"/>
              <a:ext cx="0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3200400" y="3200400"/>
            <a:ext cx="533400" cy="685800"/>
            <a:chOff x="768" y="2592"/>
            <a:chExt cx="336" cy="432"/>
          </a:xfrm>
        </p:grpSpPr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685800" y="3200400"/>
            <a:ext cx="533400" cy="685800"/>
            <a:chOff x="768" y="2592"/>
            <a:chExt cx="336" cy="432"/>
          </a:xfrm>
        </p:grpSpPr>
        <p:sp>
          <p:nvSpPr>
            <p:cNvPr id="17420" name="Line 15"/>
            <p:cNvSpPr>
              <a:spLocks noChangeShapeType="1"/>
            </p:cNvSpPr>
            <p:nvPr/>
          </p:nvSpPr>
          <p:spPr bwMode="auto">
            <a:xfrm>
              <a:off x="768" y="2592"/>
              <a:ext cx="336" cy="38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1" name="Line 16"/>
            <p:cNvSpPr>
              <a:spLocks noChangeShapeType="1"/>
            </p:cNvSpPr>
            <p:nvPr/>
          </p:nvSpPr>
          <p:spPr bwMode="auto">
            <a:xfrm flipH="1">
              <a:off x="768" y="2592"/>
              <a:ext cx="336" cy="43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04800" y="2392363"/>
            <a:ext cx="1600200" cy="6524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had received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</a:rPr>
              <a:t>had eaten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86000" y="2362200"/>
            <a:ext cx="2743200" cy="6524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it hit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</a:rPr>
              <a:t>my friend stopped by</a:t>
            </a:r>
          </a:p>
        </p:txBody>
      </p:sp>
    </p:spTree>
    <p:extLst>
      <p:ext uri="{BB962C8B-B14F-4D97-AF65-F5344CB8AC3E}">
        <p14:creationId xmlns:p14="http://schemas.microsoft.com/office/powerpoint/2010/main" val="371236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  <p:bldP spid="18439" grpId="0" autoUpdateAnimBg="0"/>
      <p:bldP spid="18449" grpId="0" animBg="1" autoUpdateAnimBg="0"/>
      <p:bldP spid="1845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692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Verb tense</vt:lpstr>
      <vt:lpstr>How many verb tenses are there?</vt:lpstr>
      <vt:lpstr>What do you need to know?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Consistency is what is truly important.</vt:lpstr>
      <vt:lpstr>Correct the Paragraph</vt:lpstr>
      <vt:lpstr>Possible Solution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</dc:title>
  <dc:creator>Union Public School System</dc:creator>
  <cp:lastModifiedBy>Union Public School System</cp:lastModifiedBy>
  <cp:revision>17</cp:revision>
  <dcterms:created xsi:type="dcterms:W3CDTF">2012-11-13T14:08:57Z</dcterms:created>
  <dcterms:modified xsi:type="dcterms:W3CDTF">2012-11-14T14:59:35Z</dcterms:modified>
</cp:coreProperties>
</file>